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457" r:id="rId2"/>
    <p:sldId id="437" r:id="rId3"/>
    <p:sldId id="438" r:id="rId4"/>
    <p:sldId id="470" r:id="rId5"/>
    <p:sldId id="439" r:id="rId6"/>
    <p:sldId id="440" r:id="rId7"/>
    <p:sldId id="444" r:id="rId8"/>
    <p:sldId id="447" r:id="rId9"/>
    <p:sldId id="446" r:id="rId10"/>
    <p:sldId id="445" r:id="rId11"/>
    <p:sldId id="468" r:id="rId12"/>
    <p:sldId id="449" r:id="rId13"/>
    <p:sldId id="448" r:id="rId14"/>
    <p:sldId id="469"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3" autoAdjust="0"/>
    <p:restoredTop sz="96220" autoAdjust="0"/>
  </p:normalViewPr>
  <p:slideViewPr>
    <p:cSldViewPr>
      <p:cViewPr varScale="1">
        <p:scale>
          <a:sx n="102" d="100"/>
          <a:sy n="102" d="100"/>
        </p:scale>
        <p:origin x="12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77" d="100"/>
          <a:sy n="77" d="100"/>
        </p:scale>
        <p:origin x="322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sz="1000">
                <a:latin typeface="Arial" panose="020B0604020202020204" pitchFamily="34" charset="0"/>
                <a:cs typeface="Arial" panose="020B0604020202020204" pitchFamily="34" charset="0"/>
              </a:rPr>
              <a:t>Class – The Life Of Christ (216)</a:t>
            </a:r>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r>
              <a:rPr lang="en-US" sz="1000">
                <a:latin typeface="Arial" panose="020B0604020202020204" pitchFamily="34" charset="0"/>
                <a:cs typeface="Arial" panose="020B0604020202020204" pitchFamily="34" charset="0"/>
              </a:rPr>
              <a:t>7/8/2020 pm</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r>
              <a:rPr lang="en-US" sz="1000">
                <a:latin typeface="Arial" panose="020B0604020202020204" pitchFamily="34" charset="0"/>
                <a:cs typeface="Arial" panose="020B0604020202020204" pitchFamily="34" charset="0"/>
              </a:rPr>
              <a:t>Chris Simmons</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BB287F88-45EE-45D4-9D26-9D128B87E348}" type="slidenum">
              <a:rPr lang="en-US" sz="1000">
                <a:latin typeface="Arial" panose="020B0604020202020204" pitchFamily="34" charset="0"/>
                <a:cs typeface="Arial" panose="020B0604020202020204" pitchFamily="34" charset="0"/>
              </a:rPr>
              <a:pPr/>
              <a:t>‹#›</a:t>
            </a:fld>
            <a:endParaRPr lang="en-US" sz="100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r>
              <a:rPr lang="en-US"/>
              <a:t>Class – The Life Of Christ (216)</a:t>
            </a:r>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r>
              <a:rPr lang="en-US"/>
              <a:t>7/8/2020 pm</a:t>
            </a: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r>
              <a:rPr lang="en-US"/>
              <a:t>Chris Simmons</a:t>
            </a:r>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B82BDFBE-646C-4282-B86A-8E48B8D76660}" type="slidenum">
              <a:rPr lang="en-US" smtClean="0"/>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01E6E717-FD9F-451F-9E28-9BCE8635D18C}"/>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FB6A713E-063E-49C0-A19A-B37CEDD0F8A2}"/>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5321B09B-6F2D-4F05-8CD9-9FD52383B999}"/>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189066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11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35CB881C-815C-45C5-A795-8F57B56E6976}"/>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53F93551-9D26-4F3B-B409-BC6C179F8F1C}"/>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C8E7EE19-71FF-4328-95BC-958857D25AD1}"/>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54940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12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C426ABA-5E93-40F8-9F5A-ABC305610E35}"/>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18E5F69C-DA4E-4338-9575-41DB2B0737DA}"/>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1AF30608-7212-451A-9AAC-908F38C9762A}"/>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89702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Just like when Peter “began” to rebuke the Lord for His declaration that He would suffer and be crucified. </a:t>
            </a:r>
          </a:p>
          <a:p>
            <a:r>
              <a:rPr lang="en-US" dirty="0"/>
              <a:t>Psalms 2 - connects the Anointed or Messiah with the Son of God. Vs. 2 and vs. 7</a:t>
            </a:r>
          </a:p>
          <a:p>
            <a:r>
              <a:rPr lang="en-US" dirty="0"/>
              <a:t>Overshadow - envelope in brilliancy (Vine) envelope in a shadow (Thayer)</a:t>
            </a:r>
          </a:p>
          <a:p>
            <a:r>
              <a:rPr lang="en-US" dirty="0"/>
              <a:t>“Listen to Him” - contextually, what was Jesus just talking about? His suffering and crucifixion. </a:t>
            </a:r>
          </a:p>
          <a:p>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13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9E4DEFF8-E696-4BDE-8FA4-DA1E68B36354}"/>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9A2A4F13-A6E6-4438-B045-86CB787681DD}"/>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ED68265C-6B2C-40A1-BA1E-A7485742949B}"/>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2242226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Just like when Peter “began” to rebuke the Lord for His declaration that He would suffer and be crucified. </a:t>
            </a:r>
          </a:p>
          <a:p>
            <a:r>
              <a:rPr lang="en-US" dirty="0"/>
              <a:t>Psalms 2 - connects the Anointed or Messiah with the Son of God. Vs. 2 and vs. 7</a:t>
            </a:r>
          </a:p>
          <a:p>
            <a:r>
              <a:rPr lang="en-US" dirty="0"/>
              <a:t>Overshadow - envelope in brilliancy (Vine) envelope in a shadow (Thayer)</a:t>
            </a:r>
          </a:p>
          <a:p>
            <a:r>
              <a:rPr lang="en-US" dirty="0"/>
              <a:t>“Listen to Him” - contextually, what was Jesus just talking about? His suffering and crucifixion. </a:t>
            </a:r>
          </a:p>
          <a:p>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14</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B5611F7-8228-4132-A291-7E25FFB95BF9}"/>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91C12B90-0DA4-4248-A154-48D3825B87D7}"/>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46D7F986-B499-41D1-930D-8E2B571CED05}"/>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230272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what the apostles must be thinking about after first, Jesus’ response to Peter’s declaration that Jesus is the Messiah, then the Lord’s revelation of His death, and then Jesus teaching about true discipleship and the need to follow Him through personal sacrifice, self denial and service. </a:t>
            </a:r>
          </a:p>
          <a:p>
            <a:r>
              <a:rPr lang="en-US" dirty="0"/>
              <a:t>Meta - means change; </a:t>
            </a:r>
            <a:r>
              <a:rPr lang="en-US" dirty="0" err="1"/>
              <a:t>morphe</a:t>
            </a:r>
            <a:r>
              <a:rPr lang="en-US" dirty="0"/>
              <a:t> - means form. </a:t>
            </a:r>
          </a:p>
          <a:p>
            <a:r>
              <a:rPr lang="en-US" dirty="0"/>
              <a:t>NT:3339</a:t>
            </a:r>
          </a:p>
          <a:p>
            <a:r>
              <a:rPr lang="en-US" b="1" dirty="0"/>
              <a:t>Rom 12:2, "be ye transformed," the obligation being to undergo a complete change which… will find expression in character and conduct;</a:t>
            </a:r>
          </a:p>
          <a:p>
            <a:r>
              <a:rPr lang="en-US" b="1" dirty="0" err="1"/>
              <a:t>morphe</a:t>
            </a:r>
            <a:r>
              <a:rPr lang="en-US" b="1" dirty="0"/>
              <a:t> lays stress on the inward change, schema (see the preceding verb in that verse, </a:t>
            </a:r>
            <a:r>
              <a:rPr lang="en-US" b="1" dirty="0" err="1"/>
              <a:t>suschematizo</a:t>
            </a:r>
            <a:r>
              <a:rPr lang="en-US" b="1" dirty="0"/>
              <a:t>) lays stress on the outward </a:t>
            </a:r>
            <a:r>
              <a:rPr lang="en-US" dirty="0"/>
              <a:t>(see FASHION, No. 3, FORM, No. 2); the present continuous tenses indicate a process; 2 Cor 3:18 describes believers as being "transformed (RV) into the same image" (</a:t>
            </a:r>
            <a:r>
              <a:rPr lang="en-US" dirty="0" err="1"/>
              <a:t>i</a:t>
            </a:r>
            <a:r>
              <a:rPr lang="en-US" dirty="0"/>
              <a:t>. e., of Christ in all His moral excellencies), the change being effected</a:t>
            </a:r>
          </a:p>
          <a:p>
            <a:r>
              <a:rPr lang="en-US" dirty="0"/>
              <a:t>(from Vine's Expository Dictionary of Biblical Words, Copyright © 1985, Thomas Nelson Publishers.)</a:t>
            </a:r>
          </a:p>
          <a:p>
            <a:endParaRPr lang="en-US" dirty="0"/>
          </a:p>
          <a:p>
            <a:r>
              <a:rPr lang="en-US" dirty="0"/>
              <a:t>2 Cor 3:18</a:t>
            </a:r>
          </a:p>
          <a:p>
            <a:r>
              <a:rPr lang="en-US" dirty="0"/>
              <a:t>But we all, with unveiled face, beholding as in a mirror the glory of the Lord, are being transformed into the same image from glory to glory, just as from the Lord, the Spirit.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DAFB06ED-AEBB-4ED2-97A1-68B7B53B00AD}"/>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98B8D605-DB0E-47E6-AE0A-BE2481949F1B}"/>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C1E8DB4A-4DE0-4B0F-9BA8-7EAAAA13D358}"/>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128637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any rate, the special inclusion of these men in no way reflected partiality on the part of Jesus. </a:t>
            </a:r>
            <a:r>
              <a:rPr lang="en-US" b="1" dirty="0"/>
              <a:t>Just as different people serve different roles in the church and in the home, these men played a special role in these events in the life of Jesus</a:t>
            </a:r>
            <a:r>
              <a:rPr lang="en-US" dirty="0"/>
              <a:t>. Coffman notes, “Matthew was omitted from that inner circle of three disciples who witnessed the marvel here related, and one can find only amazement at the complete detachment and objectivity of his narrative” (Pope, Truth Commentary)</a:t>
            </a:r>
          </a:p>
          <a:p>
            <a:endParaRPr lang="en-US" dirty="0"/>
          </a:p>
          <a:p>
            <a:r>
              <a:rPr lang="en-US" dirty="0"/>
              <a:t>The most likely candidate is </a:t>
            </a:r>
            <a:r>
              <a:rPr lang="en-US" b="1" dirty="0"/>
              <a:t>Mount Hermon, the tallest mountain in Palestine near Caesarea Philippi</a:t>
            </a:r>
            <a:r>
              <a:rPr lang="en-US" dirty="0"/>
              <a:t>, the last location mentioned in the text (16:13-16). 9200 feet high.</a:t>
            </a:r>
          </a:p>
          <a:p>
            <a:endParaRPr lang="en-US" dirty="0"/>
          </a:p>
          <a:p>
            <a:r>
              <a:rPr lang="en-US" dirty="0"/>
              <a:t>Was the transfiguration a response to Jesus’ prayer in Luke 9:28 as He prepared by faith to lay down His life? Jesus’ betrayal, suffering and crucifixion are clearly on His mind. </a:t>
            </a:r>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B1B53E5-9E83-43D9-88C3-C37A070F1128}"/>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F9B273B9-0CE4-424B-920B-08ECF904ABB7}"/>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FA03EAAE-888B-4B5D-B8F6-33923E3DFCD4}"/>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391586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Footnote for Luke 9:29; “lit. flashing like lightning.” NT:1823 - “properly, to </a:t>
            </a:r>
            <a:r>
              <a:rPr lang="en-US" b="1" dirty="0"/>
              <a:t>send forth lightning, to lighten</a:t>
            </a:r>
            <a:r>
              <a:rPr lang="en-US" dirty="0"/>
              <a:t>. 2. to </a:t>
            </a:r>
            <a:r>
              <a:rPr lang="en-US" b="1" dirty="0"/>
              <a:t>flash out like lightning</a:t>
            </a:r>
            <a:r>
              <a:rPr lang="en-US" dirty="0"/>
              <a:t>, to shine, be radiant: of garments, Luke 9:29. (from Thayer's Greek Lexicon, Electronic Database. Copyright © 2000, 2003, 2006 by </a:t>
            </a:r>
            <a:r>
              <a:rPr lang="en-US" dirty="0" err="1"/>
              <a:t>Biblesoft</a:t>
            </a:r>
            <a:r>
              <a:rPr lang="en-US" dirty="0"/>
              <a:t>, Inc. All rights reserved.)</a:t>
            </a:r>
          </a:p>
          <a:p>
            <a:endParaRPr lang="en-US" dirty="0"/>
          </a:p>
          <a:p>
            <a:r>
              <a:rPr lang="en-US" dirty="0"/>
              <a:t>Unlike anything else… point of Mark 9:3 “as no launderer on earth can whiten them.” </a:t>
            </a:r>
          </a:p>
          <a:p>
            <a:endParaRPr lang="en-US" dirty="0"/>
          </a:p>
          <a:p>
            <a:r>
              <a:rPr lang="en-US" dirty="0"/>
              <a:t>Again emphasize what was changed was the form (</a:t>
            </a:r>
            <a:r>
              <a:rPr lang="en-US" dirty="0" err="1"/>
              <a:t>morphe</a:t>
            </a:r>
            <a:r>
              <a:rPr lang="en-US" dirty="0"/>
              <a:t>) “the distinctive nature and character of an object” and the fashion (schema) “the changeable </a:t>
            </a:r>
            <a:r>
              <a:rPr lang="en-US" dirty="0" err="1"/>
              <a:t>outword</a:t>
            </a:r>
            <a:r>
              <a:rPr lang="en-US" dirty="0"/>
              <a:t> fashion”.</a:t>
            </a:r>
          </a:p>
          <a:p>
            <a:endParaRPr lang="en-US" dirty="0"/>
          </a:p>
          <a:p>
            <a:r>
              <a:rPr lang="en-US" dirty="0"/>
              <a:t>Vincent argues that this indicates that in Christ being </a:t>
            </a:r>
            <a:r>
              <a:rPr lang="en-US" b="1" dirty="0"/>
              <a:t>transfigured </a:t>
            </a:r>
            <a:r>
              <a:rPr lang="en-US" dirty="0"/>
              <a:t>(</a:t>
            </a:r>
            <a:r>
              <a:rPr lang="en-US" i="1" dirty="0" err="1"/>
              <a:t>metamorphth</a:t>
            </a:r>
            <a:r>
              <a:rPr lang="en-US" i="1" dirty="0"/>
              <a:t></a:t>
            </a:r>
            <a:r>
              <a:rPr lang="en-US" dirty="0"/>
              <a:t>), “</a:t>
            </a:r>
            <a:r>
              <a:rPr lang="en-US" b="1" dirty="0"/>
              <a:t>the visible change gets its real character and meaning from that which is </a:t>
            </a:r>
            <a:r>
              <a:rPr lang="en-US" b="1" i="1" dirty="0"/>
              <a:t>essential </a:t>
            </a:r>
            <a:r>
              <a:rPr lang="en-US" b="1" dirty="0"/>
              <a:t>in our Lord—his divine nature</a:t>
            </a:r>
            <a:r>
              <a:rPr lang="en-US" dirty="0"/>
              <a:t>” (100).</a:t>
            </a:r>
          </a:p>
          <a:p>
            <a:endParaRPr lang="en-US" dirty="0"/>
          </a:p>
          <a:p>
            <a:r>
              <a:rPr lang="en-US" dirty="0"/>
              <a:t>“In the transfiguration, to some degree the glorious divine nature of Jesus was allowed to shine forth for a time.” Pope.</a:t>
            </a:r>
          </a:p>
          <a:p>
            <a:endParaRPr lang="en-US" dirty="0"/>
          </a:p>
          <a:p>
            <a:r>
              <a:rPr lang="en-US" dirty="0"/>
              <a:t>1 Tim 6:15-16 - which He will bring about at the proper time — He who is the blessed and only Sovereign, the King of kings and Lord of lords, 16 who alone possesses immortality and dwells in unapproachable light, whom no man has seen or can see. To Him be honor and eternal dominion! Amen. </a:t>
            </a:r>
          </a:p>
          <a:p>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5</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3FE63A25-0FA1-4D56-8731-CCF9C9D331E2}"/>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C179297A-796B-4027-9B64-5434AA42F7C4}"/>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A03467D7-BB82-4FF1-8627-14080D8AA99B}"/>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62325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was “transfigured” or changed. Moses and Elijah simply appeared in their spiritual state..</a:t>
            </a:r>
          </a:p>
          <a:p>
            <a:endParaRPr lang="en-US" dirty="0"/>
          </a:p>
          <a:p>
            <a:r>
              <a:rPr lang="en-US" dirty="0"/>
              <a:t>OT revelation as a whole was described with the phrase </a:t>
            </a:r>
            <a:r>
              <a:rPr lang="en-US" i="1" dirty="0"/>
              <a:t>the Law and the Prophets </a:t>
            </a:r>
            <a:r>
              <a:rPr lang="en-US" dirty="0"/>
              <a:t>(5:17; 7:12; 11:13; Luke 16:16; John 1:45; Acts</a:t>
            </a:r>
          </a:p>
          <a:p>
            <a:r>
              <a:rPr lang="nn-NO" dirty="0"/>
              <a:t>13:15; 24:14; 28:23; Rom. 3:21)</a:t>
            </a:r>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6</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FB7B819-B4CC-4BD4-BE57-1D4623378697}"/>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B30D322A-2780-4957-A75E-9D8B7517C5F5}"/>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9C7187B4-FC62-431B-BEEC-F171ABC7A81F}"/>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161642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Departure or exodus? His death and resurrection? His ascension? </a:t>
            </a:r>
          </a:p>
          <a:p>
            <a:r>
              <a:rPr lang="en-US" dirty="0"/>
              <a:t>In Luke 24, go back to verse 21 and bring up to vs. 27. </a:t>
            </a:r>
          </a:p>
          <a:p>
            <a:endParaRPr lang="en-US" dirty="0"/>
          </a:p>
          <a:p>
            <a:r>
              <a:rPr lang="en-US" dirty="0"/>
              <a:t>We obviously don’t know the exact words they said but it seems clear this was a response to Jesus prayer to His Father. Not as some suggest to reveal God’s scheme to save man (1 Peter 1:10-12)</a:t>
            </a:r>
          </a:p>
          <a:p>
            <a:endParaRPr lang="en-US" dirty="0"/>
          </a:p>
          <a:p>
            <a:r>
              <a:rPr lang="en-US" dirty="0"/>
              <a:t>2 Peter 1:15 - And I will also be diligent that at any time after my departure you will be able to call these things to mind.</a:t>
            </a:r>
          </a:p>
          <a:p>
            <a:endParaRPr lang="en-US" dirty="0"/>
          </a:p>
          <a:p>
            <a:r>
              <a:rPr lang="en-US" dirty="0"/>
              <a:t>Acts 3:18 - But the things which God announced beforehand by the mouth of all the prophets, that His Christ would suffer, He has thus fulfilled.</a:t>
            </a:r>
          </a:p>
          <a:p>
            <a:endParaRPr lang="en-US" dirty="0"/>
          </a:p>
          <a:p>
            <a:r>
              <a:rPr lang="en-US" dirty="0"/>
              <a:t>Acts 17:2-3 - And according to Paul's custom, he went to them, and for three Sabbaths reasoned with them from the Scriptures, 3 explaining and giving evidence that the Christ had to suffer and rise again from the dead, and saying, "This Jesus whom I am proclaiming to you is the Christ.“</a:t>
            </a:r>
          </a:p>
          <a:p>
            <a:endParaRPr lang="en-US" dirty="0"/>
          </a:p>
          <a:p>
            <a:r>
              <a:rPr lang="en-US" dirty="0"/>
              <a:t>Luke 24:44 - These are My words which I spoke to you while I was still with you, that all things which are written about Me in the Law of Moses and the Prophets and the Psalms must be fulfilled."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D620D0AF-7E6B-498E-941D-6BC836C50642}"/>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B9C79CA0-B293-457D-A5E3-02C2A5BC5F3D}"/>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3AA4C500-E21D-4B80-A432-33CBE549731C}"/>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202671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obviously don’t know the exact words they said but it seems clear this was a response to Jesus prayer to His Father. Not as some suggest to reveal God’s scheme to save man (1 Peter 1:10-12)</a:t>
            </a:r>
          </a:p>
          <a:p>
            <a:endParaRPr lang="en-US" dirty="0"/>
          </a:p>
          <a:p>
            <a:r>
              <a:rPr lang="en-US" dirty="0"/>
              <a:t>Remember, Jesus literally had the weight of the world on His shoulders. </a:t>
            </a:r>
          </a:p>
          <a:p>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8</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05312CA-D166-4091-843D-3A9347980965}"/>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E3DEC749-1831-47B9-8142-7EB3A4D70CDA}"/>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1B938A26-397B-4311-A5C0-9B028203A867}"/>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288943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9</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C3212F85-8F19-4AC9-8AD4-F7170F8ECA3F}"/>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E3D29B41-B39A-4E8C-B34D-32FB0B58A513}"/>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6CF6D34D-D735-4305-A20D-EC2D7B9AB289}"/>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23778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10</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06C8E2A-730C-4BEA-B459-B70E75028068}"/>
              </a:ext>
            </a:extLst>
          </p:cNvPr>
          <p:cNvSpPr>
            <a:spLocks noGrp="1"/>
          </p:cNvSpPr>
          <p:nvPr>
            <p:ph type="dt" idx="1"/>
          </p:nvPr>
        </p:nvSpPr>
        <p:spPr/>
        <p:txBody>
          <a:bodyPr/>
          <a:lstStyle/>
          <a:p>
            <a:r>
              <a:rPr lang="en-US"/>
              <a:t>7/8/2020 pm</a:t>
            </a:r>
          </a:p>
        </p:txBody>
      </p:sp>
      <p:sp>
        <p:nvSpPr>
          <p:cNvPr id="6" name="Footer Placeholder 5">
            <a:extLst>
              <a:ext uri="{FF2B5EF4-FFF2-40B4-BE49-F238E27FC236}">
                <a16:creationId xmlns:a16="http://schemas.microsoft.com/office/drawing/2014/main" id="{79AE4AE2-9D1B-4886-A3F5-0FFC147CC26A}"/>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49CDC687-E949-4B53-B2C3-3ED3F8BC252B}"/>
              </a:ext>
            </a:extLst>
          </p:cNvPr>
          <p:cNvSpPr>
            <a:spLocks noGrp="1"/>
          </p:cNvSpPr>
          <p:nvPr>
            <p:ph type="hdr" sz="quarter"/>
          </p:nvPr>
        </p:nvSpPr>
        <p:spPr/>
        <p:txBody>
          <a:bodyPr/>
          <a:lstStyle/>
          <a:p>
            <a:r>
              <a:rPr lang="en-US"/>
              <a:t>Class – The Life Of Christ (216)</a:t>
            </a:r>
          </a:p>
        </p:txBody>
      </p:sp>
    </p:spTree>
    <p:extLst>
      <p:ext uri="{BB962C8B-B14F-4D97-AF65-F5344CB8AC3E}">
        <p14:creationId xmlns:p14="http://schemas.microsoft.com/office/powerpoint/2010/main" val="425723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35892" y="3085765"/>
            <a:ext cx="8245163" cy="3338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7/10/2020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
            <a:extLst>
              <a:ext uri="{FF2B5EF4-FFF2-40B4-BE49-F238E27FC236}">
                <a16:creationId xmlns:a16="http://schemas.microsoft.com/office/drawing/2014/main" id="{5688E5B1-4139-AD48-BA45-9CE6A55A1ED0}"/>
              </a:ext>
            </a:extLst>
          </p:cNvPr>
          <p:cNvSpPr/>
          <p:nvPr userDrawn="1"/>
        </p:nvSpPr>
        <p:spPr>
          <a:xfrm>
            <a:off x="81945" y="4564340"/>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00484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360596E6-4DE9-A746-9D39-94401D2B4645}"/>
              </a:ext>
            </a:extLst>
          </p:cNvPr>
          <p:cNvSpPr/>
          <p:nvPr userDrawn="1"/>
        </p:nvSpPr>
        <p:spPr>
          <a:xfrm rot="16200000">
            <a:off x="2555801" y="2404428"/>
            <a:ext cx="1270001" cy="9526"/>
          </a:xfrm>
          <a:prstGeom prst="rect">
            <a:avLst/>
          </a:prstGeom>
          <a:solidFill>
            <a:srgbClr val="111111"/>
          </a:solidFill>
          <a:ln w="12700">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lang="en-US" sz="1600" noProof="0" dirty="0"/>
          </a:p>
        </p:txBody>
      </p:sp>
      <p:sp>
        <p:nvSpPr>
          <p:cNvPr id="14" name="Picture Placeholder 13">
            <a:extLst>
              <a:ext uri="{FF2B5EF4-FFF2-40B4-BE49-F238E27FC236}">
                <a16:creationId xmlns:a16="http://schemas.microsoft.com/office/drawing/2014/main" id="{14FCD294-AF1C-5E4C-A4DA-80CFCFA430D2}"/>
              </a:ext>
            </a:extLst>
          </p:cNvPr>
          <p:cNvSpPr>
            <a:spLocks noGrp="1"/>
          </p:cNvSpPr>
          <p:nvPr>
            <p:ph type="pic" sz="quarter" idx="13"/>
          </p:nvPr>
        </p:nvSpPr>
        <p:spPr>
          <a:xfrm>
            <a:off x="729854" y="917462"/>
            <a:ext cx="1653778"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a:noAutofit/>
          </a:bodyPr>
          <a:lstStyle/>
          <a:p>
            <a:r>
              <a:rPr lang="en-US"/>
              <a:t>Click icon to add picture</a:t>
            </a:r>
            <a:endParaRPr lang="en-US" dirty="0"/>
          </a:p>
        </p:txBody>
      </p:sp>
      <p:sp>
        <p:nvSpPr>
          <p:cNvPr id="15" name="Rectangle 1">
            <a:extLst>
              <a:ext uri="{FF2B5EF4-FFF2-40B4-BE49-F238E27FC236}">
                <a16:creationId xmlns:a16="http://schemas.microsoft.com/office/drawing/2014/main" id="{8EDF2123-85B2-F547-8D7A-F0273E1E9E85}"/>
              </a:ext>
            </a:extLst>
          </p:cNvPr>
          <p:cNvSpPr/>
          <p:nvPr userDrawn="1"/>
        </p:nvSpPr>
        <p:spPr>
          <a:xfrm>
            <a:off x="573067" y="4824594"/>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8" name="Title 1">
            <a:extLst>
              <a:ext uri="{FF2B5EF4-FFF2-40B4-BE49-F238E27FC236}">
                <a16:creationId xmlns:a16="http://schemas.microsoft.com/office/drawing/2014/main" id="{51DA15C9-6722-0B47-897A-7DC9AED35B7C}"/>
              </a:ext>
            </a:extLst>
          </p:cNvPr>
          <p:cNvSpPr>
            <a:spLocks noGrp="1"/>
          </p:cNvSpPr>
          <p:nvPr>
            <p:ph type="title" hasCustomPrompt="1"/>
          </p:nvPr>
        </p:nvSpPr>
        <p:spPr>
          <a:xfrm>
            <a:off x="3186038" y="2945526"/>
            <a:ext cx="2209121" cy="1613201"/>
          </a:xfrm>
        </p:spPr>
        <p:txBody>
          <a:bodyPr lIns="0" tIns="0" rIns="0" bIns="0" anchor="b">
            <a:normAutofit/>
          </a:bodyPr>
          <a:lstStyle>
            <a:lvl1pPr>
              <a:defRPr sz="3400"/>
            </a:lvl1pPr>
          </a:lstStyle>
          <a:p>
            <a:r>
              <a:rPr lang="en-US" dirty="0"/>
              <a:t>TITLE GOES HERE</a:t>
            </a:r>
          </a:p>
        </p:txBody>
      </p:sp>
      <p:sp>
        <p:nvSpPr>
          <p:cNvPr id="22" name="Content Placeholder 20">
            <a:extLst>
              <a:ext uri="{FF2B5EF4-FFF2-40B4-BE49-F238E27FC236}">
                <a16:creationId xmlns:a16="http://schemas.microsoft.com/office/drawing/2014/main" id="{5FFB748F-E999-9A4B-B9D8-B6E1C2AE0134}"/>
              </a:ext>
            </a:extLst>
          </p:cNvPr>
          <p:cNvSpPr>
            <a:spLocks noGrp="1"/>
          </p:cNvSpPr>
          <p:nvPr>
            <p:ph sz="quarter" idx="14"/>
          </p:nvPr>
        </p:nvSpPr>
        <p:spPr>
          <a:xfrm>
            <a:off x="5554267" y="2005014"/>
            <a:ext cx="3382565" cy="402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642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placeholder.jpg">
            <a:extLst>
              <a:ext uri="{FF2B5EF4-FFF2-40B4-BE49-F238E27FC236}">
                <a16:creationId xmlns:a16="http://schemas.microsoft.com/office/drawing/2014/main" id="{D447DA2F-5DA0-834C-9AFA-DC4F7B4ECCDC}"/>
              </a:ext>
            </a:extLst>
          </p:cNvPr>
          <p:cNvSpPr>
            <a:spLocks noGrp="1"/>
          </p:cNvSpPr>
          <p:nvPr>
            <p:ph type="pic" sz="quarter" idx="13"/>
          </p:nvPr>
        </p:nvSpPr>
        <p:spPr>
          <a:xfrm>
            <a:off x="7596231" y="717551"/>
            <a:ext cx="1547701" cy="4953001"/>
          </a:xfrm>
          <a:prstGeom prst="rect">
            <a:avLst/>
          </a:prstGeom>
          <a:solidFill>
            <a:schemeClr val="tx2"/>
          </a:solidFill>
        </p:spPr>
        <p:txBody>
          <a:bodyPr lIns="91439" tIns="45719" rIns="91439" bIns="45719">
            <a:noAutofit/>
          </a:bodyPr>
          <a:lstStyle/>
          <a:p>
            <a:r>
              <a:rPr lang="en-US" noProof="0"/>
              <a:t>Click icon to add picture</a:t>
            </a:r>
          </a:p>
        </p:txBody>
      </p:sp>
      <p:sp>
        <p:nvSpPr>
          <p:cNvPr id="10" name="Picture Placeholder 9">
            <a:extLst>
              <a:ext uri="{FF2B5EF4-FFF2-40B4-BE49-F238E27FC236}">
                <a16:creationId xmlns:a16="http://schemas.microsoft.com/office/drawing/2014/main" id="{0292654E-1088-3C42-A573-2CBF48FA3324}"/>
              </a:ext>
            </a:extLst>
          </p:cNvPr>
          <p:cNvSpPr>
            <a:spLocks noGrp="1"/>
          </p:cNvSpPr>
          <p:nvPr>
            <p:ph type="pic" sz="quarter" idx="14"/>
          </p:nvPr>
        </p:nvSpPr>
        <p:spPr>
          <a:xfrm>
            <a:off x="955843" y="3168650"/>
            <a:ext cx="2525396"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a:noAutofit/>
          </a:bodyPr>
          <a:lstStyle/>
          <a:p>
            <a:r>
              <a:rPr lang="en-US" noProof="0"/>
              <a:t>Click icon to add picture</a:t>
            </a:r>
          </a:p>
        </p:txBody>
      </p:sp>
      <p:sp>
        <p:nvSpPr>
          <p:cNvPr id="7" name="placeholder.jpg">
            <a:extLst>
              <a:ext uri="{FF2B5EF4-FFF2-40B4-BE49-F238E27FC236}">
                <a16:creationId xmlns:a16="http://schemas.microsoft.com/office/drawing/2014/main" id="{098C8554-580A-2442-9906-28A71B624A68}"/>
              </a:ext>
            </a:extLst>
          </p:cNvPr>
          <p:cNvSpPr>
            <a:spLocks noGrp="1"/>
          </p:cNvSpPr>
          <p:nvPr>
            <p:ph type="pic" sz="quarter" idx="15"/>
          </p:nvPr>
        </p:nvSpPr>
        <p:spPr>
          <a:xfrm>
            <a:off x="955843" y="0"/>
            <a:ext cx="2525396" cy="2667000"/>
          </a:xfrm>
          <a:prstGeom prst="rect">
            <a:avLst/>
          </a:prstGeom>
          <a:solidFill>
            <a:schemeClr val="tx2"/>
          </a:solidFill>
        </p:spPr>
        <p:txBody>
          <a:bodyPr lIns="91439" tIns="45719" rIns="91439" bIns="45719">
            <a:noAutofit/>
          </a:bodyPr>
          <a:lstStyle/>
          <a:p>
            <a:r>
              <a:rPr lang="en-US" noProof="0"/>
              <a:t>Click icon to add picture</a:t>
            </a:r>
          </a:p>
        </p:txBody>
      </p:sp>
      <p:sp>
        <p:nvSpPr>
          <p:cNvPr id="11" name="Rectangle 1">
            <a:extLst>
              <a:ext uri="{FF2B5EF4-FFF2-40B4-BE49-F238E27FC236}">
                <a16:creationId xmlns:a16="http://schemas.microsoft.com/office/drawing/2014/main" id="{4DD41584-4B5C-2B41-B712-6810C565BC56}"/>
              </a:ext>
            </a:extLst>
          </p:cNvPr>
          <p:cNvSpPr/>
          <p:nvPr userDrawn="1"/>
        </p:nvSpPr>
        <p:spPr>
          <a:xfrm>
            <a:off x="574842" y="4822751"/>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id="{BCFE255A-D792-824C-B7BD-0F53CCBE9393}"/>
              </a:ext>
            </a:extLst>
          </p:cNvPr>
          <p:cNvSpPr/>
          <p:nvPr userDrawn="1"/>
        </p:nvSpPr>
        <p:spPr>
          <a:xfrm>
            <a:off x="7119981" y="2901950"/>
            <a:ext cx="9525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3" name="Rectangle 1">
            <a:extLst>
              <a:ext uri="{FF2B5EF4-FFF2-40B4-BE49-F238E27FC236}">
                <a16:creationId xmlns:a16="http://schemas.microsoft.com/office/drawing/2014/main" id="{C5F7BCC5-255A-E040-9CB6-55FC42CEBF16}"/>
              </a:ext>
            </a:extLst>
          </p:cNvPr>
          <p:cNvSpPr/>
          <p:nvPr userDrawn="1"/>
        </p:nvSpPr>
        <p:spPr>
          <a:xfrm rot="16200000">
            <a:off x="2480972" y="2274888"/>
            <a:ext cx="1270001" cy="9525"/>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6" name="Title 1">
            <a:extLst>
              <a:ext uri="{FF2B5EF4-FFF2-40B4-BE49-F238E27FC236}">
                <a16:creationId xmlns:a16="http://schemas.microsoft.com/office/drawing/2014/main" id="{A015DDBE-BC7A-D046-BEA1-79A44722B1F7}"/>
              </a:ext>
            </a:extLst>
          </p:cNvPr>
          <p:cNvSpPr>
            <a:spLocks noGrp="1"/>
          </p:cNvSpPr>
          <p:nvPr>
            <p:ph type="title" hasCustomPrompt="1"/>
          </p:nvPr>
        </p:nvSpPr>
        <p:spPr>
          <a:xfrm>
            <a:off x="4614363" y="3486001"/>
            <a:ext cx="2743743" cy="1613201"/>
          </a:xfrm>
        </p:spPr>
        <p:txBody>
          <a:bodyPr lIns="0" tIns="0" rIns="0" bIns="0" anchor="ctr">
            <a:normAutofit/>
          </a:bodyPr>
          <a:lstStyle>
            <a:lvl1pPr>
              <a:defRPr sz="3400"/>
            </a:lvl1pPr>
          </a:lstStyle>
          <a:p>
            <a:r>
              <a:rPr lang="en-US" dirty="0"/>
              <a:t>TITLE GOES HERE</a:t>
            </a:r>
          </a:p>
        </p:txBody>
      </p:sp>
    </p:spTree>
    <p:extLst>
      <p:ext uri="{BB962C8B-B14F-4D97-AF65-F5344CB8AC3E}">
        <p14:creationId xmlns:p14="http://schemas.microsoft.com/office/powerpoint/2010/main" val="4104233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D6BDBD8F-0811-E743-8D29-95FBA6111DCA}"/>
              </a:ext>
            </a:extLst>
          </p:cNvPr>
          <p:cNvSpPr/>
          <p:nvPr userDrawn="1"/>
        </p:nvSpPr>
        <p:spPr>
          <a:xfrm>
            <a:off x="3912156" y="-1"/>
            <a:ext cx="5231845"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439738" y="2941638"/>
            <a:ext cx="1270001" cy="9525"/>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3505200" y="604044"/>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1069974" y="4035870"/>
            <a:ext cx="2743743" cy="1613201"/>
          </a:xfrm>
        </p:spPr>
        <p:txBody>
          <a:bodyPr lIns="0" tIns="0" rIns="0" bIns="0" anchor="b">
            <a:normAutofit/>
          </a:bodyPr>
          <a:lstStyle>
            <a:lvl1pPr>
              <a:defRPr sz="3400"/>
            </a:lvl1pPr>
          </a:lstStyle>
          <a:p>
            <a:r>
              <a:rPr lang="en-US" dirty="0"/>
              <a:t>TITLE GOES HERE</a:t>
            </a:r>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4512517" y="878178"/>
            <a:ext cx="4006331"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979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E887ACE-210F-4A8A-A033-E24FD239D1BB}"/>
              </a:ext>
            </a:extLst>
          </p:cNvPr>
          <p:cNvSpPr/>
          <p:nvPr userDrawn="1"/>
        </p:nvSpPr>
        <p:spPr>
          <a:xfrm>
            <a:off x="0" y="-1"/>
            <a:ext cx="5231845"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565669" y="878178"/>
            <a:ext cx="4006331"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5336088" y="2941638"/>
            <a:ext cx="1270001" cy="9525"/>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4861801" y="604044"/>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5966324" y="4035870"/>
            <a:ext cx="2743743" cy="1613201"/>
          </a:xfrm>
        </p:spPr>
        <p:txBody>
          <a:bodyPr lIns="0" tIns="0" rIns="0" bIns="0" anchor="b">
            <a:normAutofit/>
          </a:bodyPr>
          <a:lstStyle>
            <a:lvl1pPr>
              <a:defRPr sz="3400"/>
            </a:lvl1pPr>
          </a:lstStyle>
          <a:p>
            <a:r>
              <a:rPr lang="en-US" dirty="0"/>
              <a:t>TITLE GOES HERE</a:t>
            </a:r>
          </a:p>
        </p:txBody>
      </p:sp>
    </p:spTree>
    <p:extLst>
      <p:ext uri="{BB962C8B-B14F-4D97-AF65-F5344CB8AC3E}">
        <p14:creationId xmlns:p14="http://schemas.microsoft.com/office/powerpoint/2010/main" val="1232302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7/10/2020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1">
            <a:extLst>
              <a:ext uri="{FF2B5EF4-FFF2-40B4-BE49-F238E27FC236}">
                <a16:creationId xmlns:a16="http://schemas.microsoft.com/office/drawing/2014/main" id="{B5C4D9A4-C8E3-4644-9D63-86142FA59A02}"/>
              </a:ext>
            </a:extLst>
          </p:cNvPr>
          <p:cNvSpPr/>
          <p:nvPr userDrawn="1"/>
        </p:nvSpPr>
        <p:spPr>
          <a:xfrm>
            <a:off x="714375" y="952500"/>
            <a:ext cx="7715250" cy="4953000"/>
          </a:xfrm>
          <a:prstGeom prst="rect">
            <a:avLst/>
          </a:prstGeom>
          <a:solidFill>
            <a:schemeClr val="tx2"/>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6" name="Rectangle 1">
            <a:extLst>
              <a:ext uri="{FF2B5EF4-FFF2-40B4-BE49-F238E27FC236}">
                <a16:creationId xmlns:a16="http://schemas.microsoft.com/office/drawing/2014/main" id="{7047AEE3-4D24-FE4F-BC8C-1050F33A970F}"/>
              </a:ext>
            </a:extLst>
          </p:cNvPr>
          <p:cNvSpPr/>
          <p:nvPr userDrawn="1"/>
        </p:nvSpPr>
        <p:spPr>
          <a:xfrm rot="16200000">
            <a:off x="3932238" y="1106488"/>
            <a:ext cx="1270000" cy="9525"/>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7" name="Rectangle 1">
            <a:extLst>
              <a:ext uri="{FF2B5EF4-FFF2-40B4-BE49-F238E27FC236}">
                <a16:creationId xmlns:a16="http://schemas.microsoft.com/office/drawing/2014/main" id="{2B45386C-7F1B-4D47-959C-DE1A73B407E7}"/>
              </a:ext>
            </a:extLst>
          </p:cNvPr>
          <p:cNvSpPr/>
          <p:nvPr userDrawn="1"/>
        </p:nvSpPr>
        <p:spPr>
          <a:xfrm>
            <a:off x="323850" y="1365250"/>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8" name="Rectangle 1">
            <a:extLst>
              <a:ext uri="{FF2B5EF4-FFF2-40B4-BE49-F238E27FC236}">
                <a16:creationId xmlns:a16="http://schemas.microsoft.com/office/drawing/2014/main" id="{FB1C5AC5-B8E6-EC4F-8CB9-43E091C422EF}"/>
              </a:ext>
            </a:extLst>
          </p:cNvPr>
          <p:cNvSpPr/>
          <p:nvPr userDrawn="1"/>
        </p:nvSpPr>
        <p:spPr>
          <a:xfrm>
            <a:off x="8048625" y="5065380"/>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1" name="Title 1">
            <a:extLst>
              <a:ext uri="{FF2B5EF4-FFF2-40B4-BE49-F238E27FC236}">
                <a16:creationId xmlns:a16="http://schemas.microsoft.com/office/drawing/2014/main" id="{33ACFFFD-2D44-B943-8B58-CC9B7641E79D}"/>
              </a:ext>
            </a:extLst>
          </p:cNvPr>
          <p:cNvSpPr>
            <a:spLocks noGrp="1"/>
          </p:cNvSpPr>
          <p:nvPr>
            <p:ph type="title" hasCustomPrompt="1"/>
          </p:nvPr>
        </p:nvSpPr>
        <p:spPr>
          <a:xfrm>
            <a:off x="1082676" y="3019275"/>
            <a:ext cx="6978650" cy="1613201"/>
          </a:xfrm>
        </p:spPr>
        <p:txBody>
          <a:bodyPr lIns="0" tIns="0" rIns="0" bIns="0" anchor="ctr">
            <a:normAutofit/>
          </a:bodyPr>
          <a:lstStyle>
            <a:lvl1pPr algn="ctr">
              <a:defRPr sz="3400">
                <a:solidFill>
                  <a:schemeClr val="bg1"/>
                </a:solidFill>
              </a:defRPr>
            </a:lvl1pPr>
          </a:lstStyle>
          <a:p>
            <a:r>
              <a:rPr lang="en-US" noProof="0"/>
              <a:t>TITLE GOES HERE</a:t>
            </a:r>
          </a:p>
        </p:txBody>
      </p:sp>
      <p:sp>
        <p:nvSpPr>
          <p:cNvPr id="13" name="Content Placeholder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3328126" y="2348318"/>
            <a:ext cx="2487749" cy="269370"/>
          </a:xfrm>
        </p:spPr>
        <p:txBody>
          <a:bodyPr>
            <a:noAutofit/>
          </a:bodyPr>
          <a:lstStyle>
            <a:lvl1pPr marL="0" indent="0" algn="ctr">
              <a:lnSpc>
                <a:spcPct val="80000"/>
              </a:lnSpc>
              <a:buNone/>
              <a:defRPr sz="1600" cap="all"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SUBTITLE GOES HERE</a:t>
            </a:r>
          </a:p>
        </p:txBody>
      </p:sp>
    </p:spTree>
    <p:extLst>
      <p:ext uri="{BB962C8B-B14F-4D97-AF65-F5344CB8AC3E}">
        <p14:creationId xmlns:p14="http://schemas.microsoft.com/office/powerpoint/2010/main" val="232722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15" name="Rectangle 1">
            <a:extLst>
              <a:ext uri="{FF2B5EF4-FFF2-40B4-BE49-F238E27FC236}">
                <a16:creationId xmlns:a16="http://schemas.microsoft.com/office/drawing/2014/main" id="{F70F810B-4DED-A045-A1D2-7605E821997B}"/>
              </a:ext>
            </a:extLst>
          </p:cNvPr>
          <p:cNvSpPr/>
          <p:nvPr userDrawn="1"/>
        </p:nvSpPr>
        <p:spPr>
          <a:xfrm>
            <a:off x="0" y="4735652"/>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7" name="Title 1">
            <a:extLst>
              <a:ext uri="{FF2B5EF4-FFF2-40B4-BE49-F238E27FC236}">
                <a16:creationId xmlns:a16="http://schemas.microsoft.com/office/drawing/2014/main" id="{3194DD3B-943C-8740-A545-0DA0E5FD2569}"/>
              </a:ext>
            </a:extLst>
          </p:cNvPr>
          <p:cNvSpPr>
            <a:spLocks noGrp="1"/>
          </p:cNvSpPr>
          <p:nvPr>
            <p:ph type="title" hasCustomPrompt="1"/>
          </p:nvPr>
        </p:nvSpPr>
        <p:spPr>
          <a:xfrm>
            <a:off x="1069974" y="4651968"/>
            <a:ext cx="2743743" cy="997102"/>
          </a:xfrm>
        </p:spPr>
        <p:txBody>
          <a:bodyPr lIns="0" tIns="0" rIns="0" bIns="0" anchor="t">
            <a:normAutofit/>
          </a:bodyPr>
          <a:lstStyle>
            <a:lvl1pPr>
              <a:defRPr sz="3400"/>
            </a:lvl1pPr>
          </a:lstStyle>
          <a:p>
            <a:r>
              <a:rPr lang="en-US" noProof="0"/>
              <a:t>TITLE GOES HERE</a:t>
            </a:r>
          </a:p>
        </p:txBody>
      </p:sp>
      <p:sp>
        <p:nvSpPr>
          <p:cNvPr id="18" name="Rectangle 1">
            <a:extLst>
              <a:ext uri="{FF2B5EF4-FFF2-40B4-BE49-F238E27FC236}">
                <a16:creationId xmlns:a16="http://schemas.microsoft.com/office/drawing/2014/main" id="{93D5DD3F-FCDF-5945-9321-0FABA0771516}"/>
              </a:ext>
            </a:extLst>
          </p:cNvPr>
          <p:cNvSpPr/>
          <p:nvPr userDrawn="1"/>
        </p:nvSpPr>
        <p:spPr>
          <a:xfrm rot="16200000">
            <a:off x="3941763" y="2067005"/>
            <a:ext cx="1270000" cy="9526"/>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22" name="Text Placeholder 20">
            <a:extLst>
              <a:ext uri="{FF2B5EF4-FFF2-40B4-BE49-F238E27FC236}">
                <a16:creationId xmlns:a16="http://schemas.microsoft.com/office/drawing/2014/main" id="{B8877488-477F-0041-88BE-F780F1C66A10}"/>
              </a:ext>
            </a:extLst>
          </p:cNvPr>
          <p:cNvSpPr>
            <a:spLocks noGrp="1"/>
          </p:cNvSpPr>
          <p:nvPr>
            <p:ph type="body" sz="quarter" idx="14"/>
          </p:nvPr>
        </p:nvSpPr>
        <p:spPr>
          <a:xfrm>
            <a:off x="4962130" y="0"/>
            <a:ext cx="3746102" cy="685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6113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7/10/2020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927863" y="1260477"/>
            <a:ext cx="2540001" cy="1905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sz="3200"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409575" y="520700"/>
            <a:ext cx="3557588"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3714306" y="806539"/>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4572000" y="702156"/>
            <a:ext cx="4572000" cy="740156"/>
          </a:xfrm>
        </p:spPr>
        <p:txBody>
          <a:bodyPr anchor="t">
            <a:normAutofit/>
          </a:bodyPr>
          <a:lstStyle>
            <a:lvl1pPr>
              <a:defRPr sz="3400"/>
            </a:lvl1pPr>
          </a:lstStyle>
          <a:p>
            <a:r>
              <a:rPr lang="en-US" noProof="0"/>
              <a:t>TITLE GOES HERE</a:t>
            </a:r>
          </a:p>
        </p:txBody>
      </p:sp>
    </p:spTree>
    <p:extLst>
      <p:ext uri="{BB962C8B-B14F-4D97-AF65-F5344CB8AC3E}">
        <p14:creationId xmlns:p14="http://schemas.microsoft.com/office/powerpoint/2010/main" val="3704154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7/10/2020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927863" y="1260477"/>
            <a:ext cx="2540001" cy="1905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sz="3200"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409575" y="520700"/>
            <a:ext cx="3557588"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3714306" y="806539"/>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4572000" y="702156"/>
            <a:ext cx="4572000" cy="740156"/>
          </a:xfrm>
        </p:spPr>
        <p:txBody>
          <a:bodyPr anchor="t">
            <a:normAutofit/>
          </a:bodyPr>
          <a:lstStyle>
            <a:lvl1pPr>
              <a:defRPr sz="3400"/>
            </a:lvl1pPr>
          </a:lstStyle>
          <a:p>
            <a:r>
              <a:rPr lang="en-US" noProof="0"/>
              <a:t>TITLE GOES HERE</a:t>
            </a:r>
          </a:p>
        </p:txBody>
      </p:sp>
      <p:sp>
        <p:nvSpPr>
          <p:cNvPr id="9" name="Content Placeholder 8">
            <a:extLst>
              <a:ext uri="{FF2B5EF4-FFF2-40B4-BE49-F238E27FC236}">
                <a16:creationId xmlns:a16="http://schemas.microsoft.com/office/drawing/2014/main" id="{DEE6C881-74AA-8944-AD6A-BA0821ECDCAE}"/>
              </a:ext>
            </a:extLst>
          </p:cNvPr>
          <p:cNvSpPr>
            <a:spLocks noGrp="1"/>
          </p:cNvSpPr>
          <p:nvPr>
            <p:ph sz="quarter" idx="14"/>
          </p:nvPr>
        </p:nvSpPr>
        <p:spPr>
          <a:xfrm>
            <a:off x="4572001" y="1443038"/>
            <a:ext cx="4136231" cy="4894262"/>
          </a:xfrm>
        </p:spPr>
        <p:txBody>
          <a:bodyPr/>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32862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6B5B67-55DA-424F-9805-71BDE70D7489}" type="datetimeFigureOut">
              <a:rPr lang="en-US" noProof="0" smtClean="0"/>
              <a:t>7/10/2020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A606CC1-1436-4FA3-B5BE-7FF06ED26E03}" type="slidenum">
              <a:rPr lang="en-US" noProof="0" smtClean="0"/>
              <a:t>‹#›</a:t>
            </a:fld>
            <a:endParaRPr lang="en-US" noProof="0"/>
          </a:p>
        </p:txBody>
      </p:sp>
      <p:sp>
        <p:nvSpPr>
          <p:cNvPr id="8" name="Picture Placeholder 9"/>
          <p:cNvSpPr>
            <a:spLocks noGrp="1"/>
          </p:cNvSpPr>
          <p:nvPr>
            <p:ph type="pic" sz="quarter" idx="17"/>
          </p:nvPr>
        </p:nvSpPr>
        <p:spPr>
          <a:xfrm>
            <a:off x="928206" y="2063552"/>
            <a:ext cx="1746660" cy="2051919"/>
          </a:xfrm>
          <a:solidFill>
            <a:schemeClr val="tx2"/>
          </a:solidFill>
        </p:spPr>
        <p:txBody>
          <a:bodyPr/>
          <a:lstStyle/>
          <a:p>
            <a:r>
              <a:rPr lang="en-US" noProof="0"/>
              <a:t>Click icon to add picture</a:t>
            </a:r>
          </a:p>
        </p:txBody>
      </p:sp>
      <p:sp>
        <p:nvSpPr>
          <p:cNvPr id="9" name="Picture Placeholder 9"/>
          <p:cNvSpPr>
            <a:spLocks noGrp="1"/>
          </p:cNvSpPr>
          <p:nvPr>
            <p:ph type="pic" sz="quarter" idx="18"/>
          </p:nvPr>
        </p:nvSpPr>
        <p:spPr>
          <a:xfrm>
            <a:off x="3681417" y="2063552"/>
            <a:ext cx="1746660" cy="2051919"/>
          </a:xfrm>
          <a:solidFill>
            <a:schemeClr val="tx2"/>
          </a:solidFill>
        </p:spPr>
        <p:txBody>
          <a:bodyPr/>
          <a:lstStyle/>
          <a:p>
            <a:r>
              <a:rPr lang="en-US" noProof="0"/>
              <a:t>Click icon to add picture</a:t>
            </a:r>
          </a:p>
        </p:txBody>
      </p:sp>
      <p:sp>
        <p:nvSpPr>
          <p:cNvPr id="10" name="Picture Placeholder 9"/>
          <p:cNvSpPr>
            <a:spLocks noGrp="1"/>
          </p:cNvSpPr>
          <p:nvPr>
            <p:ph type="pic" sz="quarter" idx="19"/>
          </p:nvPr>
        </p:nvSpPr>
        <p:spPr>
          <a:xfrm>
            <a:off x="6434628" y="2063552"/>
            <a:ext cx="1746660" cy="2051919"/>
          </a:xfrm>
          <a:solidFill>
            <a:schemeClr val="tx2"/>
          </a:solidFill>
        </p:spPr>
        <p:txBody>
          <a:bodyPr/>
          <a:lstStyle/>
          <a:p>
            <a:r>
              <a:rPr lang="en-US" noProof="0"/>
              <a:t>Click icon to add picture</a:t>
            </a:r>
          </a:p>
        </p:txBody>
      </p:sp>
      <p:sp>
        <p:nvSpPr>
          <p:cNvPr id="13" name="Content Placeholder 13"/>
          <p:cNvSpPr>
            <a:spLocks noGrp="1"/>
          </p:cNvSpPr>
          <p:nvPr>
            <p:ph sz="quarter" idx="21" hasCustomPrompt="1"/>
          </p:nvPr>
        </p:nvSpPr>
        <p:spPr>
          <a:xfrm>
            <a:off x="546362" y="4259751"/>
            <a:ext cx="2487749" cy="269370"/>
          </a:xfrm>
        </p:spPr>
        <p:txBody>
          <a:bodyPr>
            <a:noAutofit/>
          </a:bodyPr>
          <a:lstStyle>
            <a:lvl1pPr marL="0" indent="0" algn="ctr">
              <a:lnSpc>
                <a:spcPct val="80000"/>
              </a:lnSpc>
              <a:buNone/>
              <a:defRPr sz="1600">
                <a:solidFill>
                  <a:schemeClr val="tx2"/>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Name</a:t>
            </a:r>
          </a:p>
        </p:txBody>
      </p:sp>
      <p:sp>
        <p:nvSpPr>
          <p:cNvPr id="14" name="Text Placeholder 21"/>
          <p:cNvSpPr>
            <a:spLocks noGrp="1"/>
          </p:cNvSpPr>
          <p:nvPr>
            <p:ph type="body" sz="quarter" idx="22" hasCustomPrompt="1"/>
          </p:nvPr>
        </p:nvSpPr>
        <p:spPr>
          <a:xfrm>
            <a:off x="545890" y="4460677"/>
            <a:ext cx="2487929" cy="212725"/>
          </a:xfrm>
        </p:spPr>
        <p:txBody>
          <a:bodyPr>
            <a:noAutofit/>
          </a:bodyPr>
          <a:lstStyle>
            <a:lvl1pPr marL="0" indent="0" algn="ctr">
              <a:buNone/>
              <a:defRPr sz="1200" i="1">
                <a:solidFill>
                  <a:schemeClr val="accent1"/>
                </a:solidFill>
              </a:defRPr>
            </a:lvl1pPr>
          </a:lstStyle>
          <a:p>
            <a:pPr lvl="0"/>
            <a:r>
              <a:rPr lang="en-US" noProof="0"/>
              <a:t>Subtitle here</a:t>
            </a:r>
          </a:p>
        </p:txBody>
      </p:sp>
      <p:sp>
        <p:nvSpPr>
          <p:cNvPr id="15" name="Content Placeholder 13"/>
          <p:cNvSpPr>
            <a:spLocks noGrp="1"/>
          </p:cNvSpPr>
          <p:nvPr>
            <p:ph sz="quarter" idx="40" hasCustomPrompt="1"/>
          </p:nvPr>
        </p:nvSpPr>
        <p:spPr>
          <a:xfrm>
            <a:off x="545552" y="4933816"/>
            <a:ext cx="2513813" cy="1490098"/>
          </a:xfrm>
        </p:spPr>
        <p:txBody>
          <a:bodyPr anchor="t">
            <a:normAutofit/>
          </a:bodyPr>
          <a:lstStyle>
            <a:lvl1pPr marL="0" indent="0" algn="ctr">
              <a:lnSpc>
                <a:spcPct val="100000"/>
              </a:lnSpc>
              <a:buNone/>
              <a:defRPr sz="1200">
                <a:solidFill>
                  <a:schemeClr val="tx2"/>
                </a:solidFill>
                <a:latin typeface="+mn-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Profile Detail</a:t>
            </a:r>
          </a:p>
        </p:txBody>
      </p:sp>
      <p:sp>
        <p:nvSpPr>
          <p:cNvPr id="16" name="Content Placeholder 13"/>
          <p:cNvSpPr>
            <a:spLocks noGrp="1"/>
          </p:cNvSpPr>
          <p:nvPr>
            <p:ph sz="quarter" idx="41" hasCustomPrompt="1"/>
          </p:nvPr>
        </p:nvSpPr>
        <p:spPr>
          <a:xfrm>
            <a:off x="3311254" y="4259751"/>
            <a:ext cx="2487749" cy="269370"/>
          </a:xfrm>
        </p:spPr>
        <p:txBody>
          <a:bodyPr>
            <a:noAutofit/>
          </a:bodyPr>
          <a:lstStyle>
            <a:lvl1pPr marL="0" indent="0" algn="ctr">
              <a:lnSpc>
                <a:spcPct val="80000"/>
              </a:lnSpc>
              <a:buNone/>
              <a:defRPr sz="1600">
                <a:solidFill>
                  <a:schemeClr val="tx2"/>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Name</a:t>
            </a:r>
          </a:p>
        </p:txBody>
      </p:sp>
      <p:sp>
        <p:nvSpPr>
          <p:cNvPr id="17" name="Text Placeholder 21"/>
          <p:cNvSpPr>
            <a:spLocks noGrp="1"/>
          </p:cNvSpPr>
          <p:nvPr>
            <p:ph type="body" sz="quarter" idx="42" hasCustomPrompt="1"/>
          </p:nvPr>
        </p:nvSpPr>
        <p:spPr>
          <a:xfrm>
            <a:off x="3310783" y="4460677"/>
            <a:ext cx="2487929" cy="212725"/>
          </a:xfrm>
        </p:spPr>
        <p:txBody>
          <a:bodyPr>
            <a:noAutofit/>
          </a:bodyPr>
          <a:lstStyle>
            <a:lvl1pPr marL="0" indent="0" algn="ctr">
              <a:buNone/>
              <a:defRPr sz="1200" i="1">
                <a:solidFill>
                  <a:schemeClr val="accent1"/>
                </a:solidFill>
              </a:defRPr>
            </a:lvl1pPr>
          </a:lstStyle>
          <a:p>
            <a:pPr lvl="0"/>
            <a:r>
              <a:rPr lang="en-US" noProof="0"/>
              <a:t>Subtitle here</a:t>
            </a:r>
          </a:p>
        </p:txBody>
      </p:sp>
      <p:sp>
        <p:nvSpPr>
          <p:cNvPr id="18" name="Content Placeholder 13"/>
          <p:cNvSpPr>
            <a:spLocks noGrp="1"/>
          </p:cNvSpPr>
          <p:nvPr>
            <p:ph sz="quarter" idx="43" hasCustomPrompt="1"/>
          </p:nvPr>
        </p:nvSpPr>
        <p:spPr>
          <a:xfrm>
            <a:off x="3310444" y="4933816"/>
            <a:ext cx="2513813" cy="1490098"/>
          </a:xfrm>
        </p:spPr>
        <p:txBody>
          <a:bodyPr anchor="t">
            <a:normAutofit/>
          </a:bodyPr>
          <a:lstStyle>
            <a:lvl1pPr marL="0" indent="0" algn="ctr">
              <a:lnSpc>
                <a:spcPct val="100000"/>
              </a:lnSpc>
              <a:buNone/>
              <a:defRPr sz="1200">
                <a:solidFill>
                  <a:schemeClr val="tx2"/>
                </a:solidFill>
                <a:latin typeface="+mn-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Profile Detail</a:t>
            </a:r>
          </a:p>
        </p:txBody>
      </p:sp>
      <p:sp>
        <p:nvSpPr>
          <p:cNvPr id="19" name="Content Placeholder 13"/>
          <p:cNvSpPr>
            <a:spLocks noGrp="1"/>
          </p:cNvSpPr>
          <p:nvPr>
            <p:ph sz="quarter" idx="44" hasCustomPrompt="1"/>
          </p:nvPr>
        </p:nvSpPr>
        <p:spPr>
          <a:xfrm>
            <a:off x="6076147" y="4259751"/>
            <a:ext cx="2487749" cy="269370"/>
          </a:xfrm>
        </p:spPr>
        <p:txBody>
          <a:bodyPr>
            <a:noAutofit/>
          </a:bodyPr>
          <a:lstStyle>
            <a:lvl1pPr marL="0" indent="0" algn="ctr">
              <a:lnSpc>
                <a:spcPct val="80000"/>
              </a:lnSpc>
              <a:buNone/>
              <a:defRPr sz="1600">
                <a:solidFill>
                  <a:schemeClr val="tx2"/>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Name</a:t>
            </a:r>
          </a:p>
        </p:txBody>
      </p:sp>
      <p:sp>
        <p:nvSpPr>
          <p:cNvPr id="20" name="Text Placeholder 21"/>
          <p:cNvSpPr>
            <a:spLocks noGrp="1"/>
          </p:cNvSpPr>
          <p:nvPr>
            <p:ph type="body" sz="quarter" idx="45" hasCustomPrompt="1"/>
          </p:nvPr>
        </p:nvSpPr>
        <p:spPr>
          <a:xfrm>
            <a:off x="6075675" y="4460677"/>
            <a:ext cx="2487929" cy="212725"/>
          </a:xfrm>
        </p:spPr>
        <p:txBody>
          <a:bodyPr>
            <a:noAutofit/>
          </a:bodyPr>
          <a:lstStyle>
            <a:lvl1pPr marL="0" indent="0" algn="ctr">
              <a:buNone/>
              <a:defRPr sz="1200" i="1">
                <a:solidFill>
                  <a:schemeClr val="accent1"/>
                </a:solidFill>
              </a:defRPr>
            </a:lvl1pPr>
          </a:lstStyle>
          <a:p>
            <a:pPr lvl="0"/>
            <a:r>
              <a:rPr lang="en-US" noProof="0"/>
              <a:t>Subtitle here</a:t>
            </a:r>
          </a:p>
        </p:txBody>
      </p:sp>
      <p:sp>
        <p:nvSpPr>
          <p:cNvPr id="21" name="Content Placeholder 13"/>
          <p:cNvSpPr>
            <a:spLocks noGrp="1"/>
          </p:cNvSpPr>
          <p:nvPr>
            <p:ph sz="quarter" idx="46" hasCustomPrompt="1"/>
          </p:nvPr>
        </p:nvSpPr>
        <p:spPr>
          <a:xfrm>
            <a:off x="6075337" y="4933816"/>
            <a:ext cx="2513813" cy="1490098"/>
          </a:xfrm>
        </p:spPr>
        <p:txBody>
          <a:bodyPr anchor="t">
            <a:normAutofit/>
          </a:bodyPr>
          <a:lstStyle>
            <a:lvl1pPr marL="0" indent="0" algn="ctr">
              <a:lnSpc>
                <a:spcPct val="100000"/>
              </a:lnSpc>
              <a:buNone/>
              <a:defRPr sz="1200">
                <a:solidFill>
                  <a:schemeClr val="tx2"/>
                </a:solidFill>
                <a:latin typeface="+mn-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Profile Detail</a:t>
            </a:r>
          </a:p>
        </p:txBody>
      </p:sp>
      <p:sp>
        <p:nvSpPr>
          <p:cNvPr id="25" name="Title 1">
            <a:extLst>
              <a:ext uri="{FF2B5EF4-FFF2-40B4-BE49-F238E27FC236}">
                <a16:creationId xmlns:a16="http://schemas.microsoft.com/office/drawing/2014/main" id="{74A82460-2A11-4842-BF35-3C6799C4E8F0}"/>
              </a:ext>
            </a:extLst>
          </p:cNvPr>
          <p:cNvSpPr>
            <a:spLocks noGrp="1"/>
          </p:cNvSpPr>
          <p:nvPr>
            <p:ph type="title"/>
          </p:nvPr>
        </p:nvSpPr>
        <p:spPr>
          <a:xfrm>
            <a:off x="435894" y="702156"/>
            <a:ext cx="8272212" cy="740156"/>
          </a:xfrm>
        </p:spPr>
        <p:txBody>
          <a:bodyPr anchor="t">
            <a:normAutofit/>
          </a:bodyPr>
          <a:lstStyle>
            <a:lvl1pPr>
              <a:defRPr sz="3400"/>
            </a:lvl1pPr>
          </a:lstStyle>
          <a:p>
            <a:r>
              <a:rPr lang="en-US" noProof="0"/>
              <a:t>Click to edit Master title style</a:t>
            </a:r>
          </a:p>
        </p:txBody>
      </p:sp>
      <p:sp>
        <p:nvSpPr>
          <p:cNvPr id="26" name="Rectangle 1">
            <a:extLst>
              <a:ext uri="{FF2B5EF4-FFF2-40B4-BE49-F238E27FC236}">
                <a16:creationId xmlns:a16="http://schemas.microsoft.com/office/drawing/2014/main" id="{D72EBBB3-86E3-0D49-AFB5-BAB82C8F6544}"/>
              </a:ext>
            </a:extLst>
          </p:cNvPr>
          <p:cNvSpPr/>
          <p:nvPr userDrawn="1"/>
        </p:nvSpPr>
        <p:spPr>
          <a:xfrm>
            <a:off x="0" y="806538"/>
            <a:ext cx="3402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cxnSp>
        <p:nvCxnSpPr>
          <p:cNvPr id="28" name="Straight Connector 27">
            <a:extLst>
              <a:ext uri="{FF2B5EF4-FFF2-40B4-BE49-F238E27FC236}">
                <a16:creationId xmlns:a16="http://schemas.microsoft.com/office/drawing/2014/main" id="{01E9B3DA-A75C-E947-B309-3CE35073E1FD}"/>
              </a:ext>
            </a:extLst>
          </p:cNvPr>
          <p:cNvCxnSpPr/>
          <p:nvPr userDrawn="1"/>
        </p:nvCxnSpPr>
        <p:spPr>
          <a:xfrm>
            <a:off x="889742" y="4806226"/>
            <a:ext cx="180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0C9E365-8CE7-5742-8FB0-881AF8246701}"/>
              </a:ext>
            </a:extLst>
          </p:cNvPr>
          <p:cNvCxnSpPr/>
          <p:nvPr userDrawn="1"/>
        </p:nvCxnSpPr>
        <p:spPr>
          <a:xfrm>
            <a:off x="3654635" y="4806226"/>
            <a:ext cx="180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E0687B-A3DE-9D4B-9499-96776C0A7A52}"/>
              </a:ext>
            </a:extLst>
          </p:cNvPr>
          <p:cNvCxnSpPr/>
          <p:nvPr userDrawn="1"/>
        </p:nvCxnSpPr>
        <p:spPr>
          <a:xfrm>
            <a:off x="6419527" y="4806226"/>
            <a:ext cx="180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29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740156"/>
          </a:xfrm>
        </p:spPr>
        <p:txBody>
          <a:bodyPr anchor="t">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435895" y="1890876"/>
            <a:ext cx="8272211"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7/10/2020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3" name="Rectangle 1">
            <a:extLst>
              <a:ext uri="{FF2B5EF4-FFF2-40B4-BE49-F238E27FC236}">
                <a16:creationId xmlns:a16="http://schemas.microsoft.com/office/drawing/2014/main" id="{C8660979-B6F8-480C-AAC7-48903CC3ECFC}"/>
              </a:ext>
            </a:extLst>
          </p:cNvPr>
          <p:cNvSpPr/>
          <p:nvPr userDrawn="1"/>
        </p:nvSpPr>
        <p:spPr>
          <a:xfrm>
            <a:off x="0" y="806538"/>
            <a:ext cx="3402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74686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90CC524-3900-1041-BDBF-D0ABD37D8E8B}"/>
              </a:ext>
            </a:extLst>
          </p:cNvPr>
          <p:cNvSpPr>
            <a:spLocks noGrp="1"/>
          </p:cNvSpPr>
          <p:nvPr>
            <p:ph type="pic" sz="quarter" idx="13"/>
          </p:nvPr>
        </p:nvSpPr>
        <p:spPr>
          <a:xfrm>
            <a:off x="0" y="0"/>
            <a:ext cx="4143375"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a:noAutofit/>
          </a:bodyPr>
          <a:lstStyle>
            <a:lvl1pPr marL="0" indent="0" algn="ctr">
              <a:buNone/>
              <a:defRPr>
                <a:solidFill>
                  <a:schemeClr val="bg1"/>
                </a:solidFill>
              </a:defRPr>
            </a:lvl1pPr>
          </a:lstStyle>
          <a:p>
            <a:r>
              <a:rPr lang="en-US"/>
              <a:t>Click icon to add picture</a:t>
            </a:r>
            <a:endParaRPr lang="en-US" dirty="0"/>
          </a:p>
        </p:txBody>
      </p:sp>
      <p:sp>
        <p:nvSpPr>
          <p:cNvPr id="3" name="Content Placeholder 2"/>
          <p:cNvSpPr>
            <a:spLocks noGrp="1"/>
          </p:cNvSpPr>
          <p:nvPr>
            <p:ph idx="1"/>
          </p:nvPr>
        </p:nvSpPr>
        <p:spPr>
          <a:xfrm>
            <a:off x="4667695" y="1890876"/>
            <a:ext cx="4040411"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7/10/2020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itle 1">
            <a:extLst>
              <a:ext uri="{FF2B5EF4-FFF2-40B4-BE49-F238E27FC236}">
                <a16:creationId xmlns:a16="http://schemas.microsoft.com/office/drawing/2014/main" id="{1D49B377-6CF8-9E4B-8973-3F8057D7DF48}"/>
              </a:ext>
            </a:extLst>
          </p:cNvPr>
          <p:cNvSpPr>
            <a:spLocks noGrp="1"/>
          </p:cNvSpPr>
          <p:nvPr>
            <p:ph type="title" hasCustomPrompt="1"/>
          </p:nvPr>
        </p:nvSpPr>
        <p:spPr>
          <a:xfrm>
            <a:off x="4667695" y="702156"/>
            <a:ext cx="4040411" cy="740156"/>
          </a:xfrm>
        </p:spPr>
        <p:txBody>
          <a:bodyPr anchor="t">
            <a:normAutofit/>
          </a:bodyPr>
          <a:lstStyle>
            <a:lvl1pPr>
              <a:defRPr sz="3400"/>
            </a:lvl1pPr>
          </a:lstStyle>
          <a:p>
            <a:r>
              <a:rPr lang="en-US" dirty="0"/>
              <a:t>TITLE GOES HERE</a:t>
            </a:r>
          </a:p>
        </p:txBody>
      </p:sp>
      <p:sp>
        <p:nvSpPr>
          <p:cNvPr id="19" name="Rectangle 1">
            <a:extLst>
              <a:ext uri="{FF2B5EF4-FFF2-40B4-BE49-F238E27FC236}">
                <a16:creationId xmlns:a16="http://schemas.microsoft.com/office/drawing/2014/main" id="{E11F091D-EBC7-D743-82DA-0E177FD421D4}"/>
              </a:ext>
            </a:extLst>
          </p:cNvPr>
          <p:cNvSpPr/>
          <p:nvPr userDrawn="1"/>
        </p:nvSpPr>
        <p:spPr>
          <a:xfrm>
            <a:off x="3714306" y="806539"/>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52991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35894" y="5141975"/>
            <a:ext cx="8272211" cy="1258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393951"/>
            <a:ext cx="8272211"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7/10/2020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
            <a:extLst>
              <a:ext uri="{FF2B5EF4-FFF2-40B4-BE49-F238E27FC236}">
                <a16:creationId xmlns:a16="http://schemas.microsoft.com/office/drawing/2014/main" id="{5DC1E635-F6E7-F248-9B85-120581E81180}"/>
              </a:ext>
            </a:extLst>
          </p:cNvPr>
          <p:cNvSpPr/>
          <p:nvPr userDrawn="1"/>
        </p:nvSpPr>
        <p:spPr>
          <a:xfrm>
            <a:off x="81945" y="5552030"/>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33468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5896" y="1956391"/>
            <a:ext cx="2897412" cy="4467523"/>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20199" y="1956391"/>
            <a:ext cx="5187908" cy="44675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4C75DA6C-B626-714A-8BBC-6FDDB6BE4083}"/>
              </a:ext>
            </a:extLst>
          </p:cNvPr>
          <p:cNvSpPr>
            <a:spLocks noGrp="1"/>
          </p:cNvSpPr>
          <p:nvPr>
            <p:ph type="title"/>
          </p:nvPr>
        </p:nvSpPr>
        <p:spPr>
          <a:xfrm>
            <a:off x="435894" y="702156"/>
            <a:ext cx="8272212" cy="740156"/>
          </a:xfrm>
        </p:spPr>
        <p:txBody>
          <a:bodyPr anchor="t">
            <a:normAutofit/>
          </a:bodyPr>
          <a:lstStyle>
            <a:lvl1pPr>
              <a:defRPr sz="3400"/>
            </a:lvl1pPr>
          </a:lstStyle>
          <a:p>
            <a:r>
              <a:rPr lang="en-US"/>
              <a:t>Click to edit Master title style</a:t>
            </a:r>
            <a:endParaRPr lang="en-US" dirty="0"/>
          </a:p>
        </p:txBody>
      </p:sp>
      <p:sp>
        <p:nvSpPr>
          <p:cNvPr id="9" name="Rectangle 1">
            <a:extLst>
              <a:ext uri="{FF2B5EF4-FFF2-40B4-BE49-F238E27FC236}">
                <a16:creationId xmlns:a16="http://schemas.microsoft.com/office/drawing/2014/main" id="{72B4D55A-70C8-E04B-B7E3-3355A1131891}"/>
              </a:ext>
            </a:extLst>
          </p:cNvPr>
          <p:cNvSpPr/>
          <p:nvPr userDrawn="1"/>
        </p:nvSpPr>
        <p:spPr>
          <a:xfrm>
            <a:off x="0" y="806538"/>
            <a:ext cx="3402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105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35894" y="2847885"/>
            <a:ext cx="3568112" cy="557784"/>
          </a:xfrm>
        </p:spPr>
        <p:txBody>
          <a:bodyPr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4" name="Content Placeholder 3"/>
          <p:cNvSpPr>
            <a:spLocks noGrp="1"/>
          </p:cNvSpPr>
          <p:nvPr>
            <p:ph sz="half" idx="2"/>
          </p:nvPr>
        </p:nvSpPr>
        <p:spPr>
          <a:xfrm>
            <a:off x="435896" y="3523047"/>
            <a:ext cx="3568109"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953002" y="2847887"/>
            <a:ext cx="3568112"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6" name="Content Placeholder 5"/>
          <p:cNvSpPr>
            <a:spLocks noGrp="1"/>
          </p:cNvSpPr>
          <p:nvPr>
            <p:ph sz="quarter" idx="4"/>
          </p:nvPr>
        </p:nvSpPr>
        <p:spPr>
          <a:xfrm>
            <a:off x="4953001" y="3523047"/>
            <a:ext cx="3568113"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73CA278B-C101-7F4E-B11A-7B91B0C8E60A}"/>
              </a:ext>
            </a:extLst>
          </p:cNvPr>
          <p:cNvSpPr>
            <a:spLocks noGrp="1"/>
          </p:cNvSpPr>
          <p:nvPr>
            <p:ph type="title"/>
          </p:nvPr>
        </p:nvSpPr>
        <p:spPr>
          <a:xfrm>
            <a:off x="435894" y="702156"/>
            <a:ext cx="8272212" cy="740156"/>
          </a:xfrm>
        </p:spPr>
        <p:txBody>
          <a:bodyPr anchor="t">
            <a:normAutofit/>
          </a:bodyPr>
          <a:lstStyle>
            <a:lvl1pPr>
              <a:defRPr sz="3400"/>
            </a:lvl1pPr>
          </a:lstStyle>
          <a:p>
            <a:r>
              <a:rPr lang="en-US"/>
              <a:t>Click to edit Master title style</a:t>
            </a:r>
            <a:endParaRPr lang="en-US" dirty="0"/>
          </a:p>
        </p:txBody>
      </p:sp>
      <p:sp>
        <p:nvSpPr>
          <p:cNvPr id="11" name="Rectangle 1">
            <a:extLst>
              <a:ext uri="{FF2B5EF4-FFF2-40B4-BE49-F238E27FC236}">
                <a16:creationId xmlns:a16="http://schemas.microsoft.com/office/drawing/2014/main" id="{FE5F6035-AACE-6847-8AF4-EB3C4D79EE95}"/>
              </a:ext>
            </a:extLst>
          </p:cNvPr>
          <p:cNvSpPr/>
          <p:nvPr userDrawn="1"/>
        </p:nvSpPr>
        <p:spPr>
          <a:xfrm>
            <a:off x="0" y="806538"/>
            <a:ext cx="3402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3" name="Group 12">
            <a:extLst>
              <a:ext uri="{FF2B5EF4-FFF2-40B4-BE49-F238E27FC236}">
                <a16:creationId xmlns:a16="http://schemas.microsoft.com/office/drawing/2014/main" id="{7D914FC0-3771-6041-9E7C-1C624C85A803}"/>
              </a:ext>
            </a:extLst>
          </p:cNvPr>
          <p:cNvGrpSpPr/>
          <p:nvPr userDrawn="1"/>
        </p:nvGrpSpPr>
        <p:grpSpPr>
          <a:xfrm>
            <a:off x="4097502" y="2250891"/>
            <a:ext cx="762001" cy="3839220"/>
            <a:chOff x="5510085" y="2250891"/>
            <a:chExt cx="1016001" cy="3839220"/>
          </a:xfrm>
        </p:grpSpPr>
        <p:cxnSp>
          <p:nvCxnSpPr>
            <p:cNvPr id="14" name="Straight Connector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100110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4ED54-5B5E-4A04-93D3-5772E3CE3818}" type="datetime1">
              <a:rPr lang="en-US" smtClean="0"/>
              <a:t>7/10/2020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6" name="Title 1">
            <a:extLst>
              <a:ext uri="{FF2B5EF4-FFF2-40B4-BE49-F238E27FC236}">
                <a16:creationId xmlns:a16="http://schemas.microsoft.com/office/drawing/2014/main" id="{E2F4516B-8A37-894B-82AE-60204E6767D9}"/>
              </a:ext>
            </a:extLst>
          </p:cNvPr>
          <p:cNvSpPr>
            <a:spLocks noGrp="1"/>
          </p:cNvSpPr>
          <p:nvPr>
            <p:ph type="title"/>
          </p:nvPr>
        </p:nvSpPr>
        <p:spPr>
          <a:xfrm>
            <a:off x="435894" y="702156"/>
            <a:ext cx="8272212" cy="740156"/>
          </a:xfrm>
        </p:spPr>
        <p:txBody>
          <a:bodyPr anchor="t">
            <a:normAutofit/>
          </a:bodyPr>
          <a:lstStyle>
            <a:lvl1pPr>
              <a:defRPr sz="3400"/>
            </a:lvl1pPr>
          </a:lstStyle>
          <a:p>
            <a:r>
              <a:rPr lang="en-US"/>
              <a:t>Click to edit Master title style</a:t>
            </a:r>
            <a:endParaRPr lang="en-US" dirty="0"/>
          </a:p>
        </p:txBody>
      </p:sp>
      <p:sp>
        <p:nvSpPr>
          <p:cNvPr id="7" name="Rectangle 1">
            <a:extLst>
              <a:ext uri="{FF2B5EF4-FFF2-40B4-BE49-F238E27FC236}">
                <a16:creationId xmlns:a16="http://schemas.microsoft.com/office/drawing/2014/main" id="{CC16CE43-CB3C-7544-B05B-0A9F706D6FD8}"/>
              </a:ext>
            </a:extLst>
          </p:cNvPr>
          <p:cNvSpPr/>
          <p:nvPr userDrawn="1"/>
        </p:nvSpPr>
        <p:spPr>
          <a:xfrm>
            <a:off x="0" y="806538"/>
            <a:ext cx="3402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84626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755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ntent Larg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DEA7C-D9D3-5E4A-A0E6-B7A0ED5E0F89}"/>
              </a:ext>
            </a:extLst>
          </p:cNvPr>
          <p:cNvSpPr>
            <a:spLocks noGrp="1"/>
          </p:cNvSpPr>
          <p:nvPr>
            <p:ph type="pic" sz="quarter" idx="13"/>
          </p:nvPr>
        </p:nvSpPr>
        <p:spPr>
          <a:xfrm>
            <a:off x="3886199" y="0"/>
            <a:ext cx="52578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a:noAutofit/>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12" name="Rectangle 1">
            <a:extLst>
              <a:ext uri="{FF2B5EF4-FFF2-40B4-BE49-F238E27FC236}">
                <a16:creationId xmlns:a16="http://schemas.microsoft.com/office/drawing/2014/main" id="{EF358276-528D-1F4E-804A-4F9FDE93568A}"/>
              </a:ext>
            </a:extLst>
          </p:cNvPr>
          <p:cNvSpPr/>
          <p:nvPr userDrawn="1"/>
        </p:nvSpPr>
        <p:spPr>
          <a:xfrm>
            <a:off x="3505200" y="2239396"/>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5" name="Rectangle 1">
            <a:extLst>
              <a:ext uri="{FF2B5EF4-FFF2-40B4-BE49-F238E27FC236}">
                <a16:creationId xmlns:a16="http://schemas.microsoft.com/office/drawing/2014/main" id="{A6817E56-9BF4-B245-9536-10F7E163D7D9}"/>
              </a:ext>
            </a:extLst>
          </p:cNvPr>
          <p:cNvSpPr/>
          <p:nvPr userDrawn="1"/>
        </p:nvSpPr>
        <p:spPr>
          <a:xfrm>
            <a:off x="435894" y="875830"/>
            <a:ext cx="1905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sz="3200" noProof="0" dirty="0"/>
          </a:p>
        </p:txBody>
      </p:sp>
      <p:sp>
        <p:nvSpPr>
          <p:cNvPr id="18" name="Content Placeholder 2">
            <a:extLst>
              <a:ext uri="{FF2B5EF4-FFF2-40B4-BE49-F238E27FC236}">
                <a16:creationId xmlns:a16="http://schemas.microsoft.com/office/drawing/2014/main" id="{A2F758DC-4792-1D42-83A8-ED4E6CD5F7E3}"/>
              </a:ext>
            </a:extLst>
          </p:cNvPr>
          <p:cNvSpPr>
            <a:spLocks noGrp="1"/>
          </p:cNvSpPr>
          <p:nvPr>
            <p:ph sz="half" idx="1"/>
          </p:nvPr>
        </p:nvSpPr>
        <p:spPr>
          <a:xfrm>
            <a:off x="435896" y="2720637"/>
            <a:ext cx="2897412" cy="3634317"/>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2859246A-0674-144E-84D6-29D5891C06F8}"/>
              </a:ext>
            </a:extLst>
          </p:cNvPr>
          <p:cNvSpPr>
            <a:spLocks noGrp="1"/>
          </p:cNvSpPr>
          <p:nvPr>
            <p:ph type="title" hasCustomPrompt="1"/>
          </p:nvPr>
        </p:nvSpPr>
        <p:spPr>
          <a:xfrm>
            <a:off x="435894" y="1304660"/>
            <a:ext cx="2897412" cy="1415976"/>
          </a:xfrm>
        </p:spPr>
        <p:txBody>
          <a:bodyPr anchor="t">
            <a:normAutofit/>
          </a:bodyPr>
          <a:lstStyle>
            <a:lvl1pPr>
              <a:defRPr sz="3400"/>
            </a:lvl1pPr>
          </a:lstStyle>
          <a:p>
            <a:r>
              <a:rPr lang="en-US" dirty="0"/>
              <a:t>Title goes here</a:t>
            </a:r>
          </a:p>
        </p:txBody>
      </p:sp>
    </p:spTree>
    <p:extLst>
      <p:ext uri="{BB962C8B-B14F-4D97-AF65-F5344CB8AC3E}">
        <p14:creationId xmlns:p14="http://schemas.microsoft.com/office/powerpoint/2010/main" val="67195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6423915"/>
            <a:ext cx="21335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7/10/2020</a:t>
            </a:fld>
            <a:endParaRPr lang="en-US" dirty="0"/>
          </a:p>
        </p:txBody>
      </p:sp>
      <p:sp>
        <p:nvSpPr>
          <p:cNvPr id="5" name="Footer Placeholder 4"/>
          <p:cNvSpPr>
            <a:spLocks noGrp="1"/>
          </p:cNvSpPr>
          <p:nvPr>
            <p:ph type="ftr" sz="quarter" idx="3"/>
          </p:nvPr>
        </p:nvSpPr>
        <p:spPr>
          <a:xfrm>
            <a:off x="435894" y="6423915"/>
            <a:ext cx="5187908"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918725" y="6423915"/>
            <a:ext cx="789383"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5489044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CB34-6337-DE4D-8FD3-A3A0F5766F21}"/>
              </a:ext>
            </a:extLst>
          </p:cNvPr>
          <p:cNvSpPr>
            <a:spLocks noGrp="1"/>
          </p:cNvSpPr>
          <p:nvPr>
            <p:ph type="title"/>
          </p:nvPr>
        </p:nvSpPr>
        <p:spPr>
          <a:xfrm>
            <a:off x="435895" y="3341089"/>
            <a:ext cx="8272211" cy="1200329"/>
          </a:xfrm>
        </p:spPr>
        <p:txBody>
          <a:bodyPr>
            <a:spAutoFit/>
          </a:bodyPr>
          <a:lstStyle/>
          <a:p>
            <a:r>
              <a:rPr lang="en-US" dirty="0">
                <a:solidFill>
                  <a:schemeClr val="tx1"/>
                </a:solidFill>
              </a:rPr>
              <a:t>Lesson 12 </a:t>
            </a:r>
            <a:br>
              <a:rPr lang="en-US" dirty="0">
                <a:solidFill>
                  <a:schemeClr val="tx1"/>
                </a:solidFill>
              </a:rPr>
            </a:br>
            <a:r>
              <a:rPr lang="en-US" dirty="0">
                <a:solidFill>
                  <a:schemeClr val="tx1"/>
                </a:solidFill>
              </a:rPr>
              <a:t>The transfiguration</a:t>
            </a:r>
          </a:p>
        </p:txBody>
      </p:sp>
      <p:sp>
        <p:nvSpPr>
          <p:cNvPr id="3" name="Text Placeholder 2">
            <a:extLst>
              <a:ext uri="{FF2B5EF4-FFF2-40B4-BE49-F238E27FC236}">
                <a16:creationId xmlns:a16="http://schemas.microsoft.com/office/drawing/2014/main" id="{4AB27EA9-DD4F-6245-9D17-591DCE0A8ADA}"/>
              </a:ext>
            </a:extLst>
          </p:cNvPr>
          <p:cNvSpPr>
            <a:spLocks noGrp="1"/>
          </p:cNvSpPr>
          <p:nvPr>
            <p:ph type="body" idx="1"/>
          </p:nvPr>
        </p:nvSpPr>
        <p:spPr>
          <a:xfrm>
            <a:off x="435895" y="4541417"/>
            <a:ext cx="8272211" cy="369332"/>
          </a:xfrm>
        </p:spPr>
        <p:txBody>
          <a:bodyPr>
            <a:spAutoFit/>
          </a:bodyPr>
          <a:lstStyle/>
          <a:p>
            <a:r>
              <a:rPr lang="en-US" dirty="0">
                <a:solidFill>
                  <a:schemeClr val="tx1"/>
                </a:solidFill>
              </a:rPr>
              <a:t>July 8, 2020</a:t>
            </a:r>
          </a:p>
        </p:txBody>
      </p:sp>
      <p:sp>
        <p:nvSpPr>
          <p:cNvPr id="4" name="TextBox 3">
            <a:extLst>
              <a:ext uri="{FF2B5EF4-FFF2-40B4-BE49-F238E27FC236}">
                <a16:creationId xmlns:a16="http://schemas.microsoft.com/office/drawing/2014/main" id="{5D907F59-A770-4EE3-BD7D-3302FE0E28EF}"/>
              </a:ext>
            </a:extLst>
          </p:cNvPr>
          <p:cNvSpPr txBox="1"/>
          <p:nvPr/>
        </p:nvSpPr>
        <p:spPr>
          <a:xfrm>
            <a:off x="955964" y="5174159"/>
            <a:ext cx="72320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chemeClr val="bg1"/>
                </a:solidFill>
                <a:effectLst/>
                <a:uLnTx/>
                <a:uFillTx/>
                <a:latin typeface="Garamond" panose="02020404030301010803"/>
                <a:ea typeface="+mn-ea"/>
                <a:cs typeface="+mn-cs"/>
              </a:rPr>
              <a:t>The Transfiguration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Garamond" panose="02020404030301010803"/>
                <a:ea typeface="+mn-ea"/>
                <a:cs typeface="+mn-cs"/>
              </a:rPr>
              <a:t>Matthew 17:1-13; Mark 9:2-13; Luke 9:28-36</a:t>
            </a:r>
          </a:p>
        </p:txBody>
      </p:sp>
    </p:spTree>
    <p:extLst>
      <p:ext uri="{BB962C8B-B14F-4D97-AF65-F5344CB8AC3E}">
        <p14:creationId xmlns:p14="http://schemas.microsoft.com/office/powerpoint/2010/main" val="3451203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3597908"/>
          </a:xfrm>
        </p:spPr>
        <p:txBody>
          <a:bodyPr anchor="t">
            <a:spAutoFit/>
          </a:bodyPr>
          <a:lstStyle/>
          <a:p>
            <a:pPr marL="0" indent="0">
              <a:buNone/>
            </a:pPr>
            <a:r>
              <a:rPr lang="en-US" sz="2800" dirty="0">
                <a:solidFill>
                  <a:schemeClr val="tx1"/>
                </a:solidFill>
                <a:latin typeface="Lucida Bright" panose="02040602050505020304" pitchFamily="18" charset="0"/>
              </a:rPr>
              <a:t>Peter’s response:</a:t>
            </a:r>
          </a:p>
          <a:p>
            <a:pPr marL="0" indent="0">
              <a:buNone/>
            </a:pPr>
            <a:r>
              <a:rPr lang="en-US" sz="2800" i="1" dirty="0">
                <a:solidFill>
                  <a:schemeClr val="tx1"/>
                </a:solidFill>
                <a:latin typeface="Lucida Bright" panose="02040602050505020304" pitchFamily="18" charset="0"/>
              </a:rPr>
              <a:t>“As these men were leaving Him …” </a:t>
            </a:r>
            <a:r>
              <a:rPr lang="en-US" sz="2800" dirty="0">
                <a:solidFill>
                  <a:schemeClr val="tx1"/>
                </a:solidFill>
                <a:latin typeface="Lucida Bright" panose="02040602050505020304" pitchFamily="18" charset="0"/>
              </a:rPr>
              <a:t>(Luke 9:33)</a:t>
            </a:r>
          </a:p>
          <a:p>
            <a:pPr marL="0" indent="0">
              <a:buNone/>
            </a:pPr>
            <a:r>
              <a:rPr lang="en-US" sz="2800" i="1" dirty="0">
                <a:solidFill>
                  <a:schemeClr val="tx1"/>
                </a:solidFill>
                <a:latin typeface="Lucida Bright" panose="02040602050505020304" pitchFamily="18" charset="0"/>
              </a:rPr>
              <a:t>“… </a:t>
            </a:r>
            <a:r>
              <a:rPr lang="en-US" sz="2800" b="1" i="1" dirty="0">
                <a:solidFill>
                  <a:schemeClr val="tx1"/>
                </a:solidFill>
                <a:latin typeface="Lucida Bright" panose="02040602050505020304" pitchFamily="18" charset="0"/>
              </a:rPr>
              <a:t>Master</a:t>
            </a:r>
            <a:r>
              <a:rPr lang="en-US" sz="2800" i="1" dirty="0">
                <a:solidFill>
                  <a:schemeClr val="tx1"/>
                </a:solidFill>
                <a:latin typeface="Lucida Bright" panose="02040602050505020304" pitchFamily="18" charset="0"/>
              </a:rPr>
              <a:t>, it is </a:t>
            </a:r>
            <a:r>
              <a:rPr lang="en-US" sz="2800" b="1" i="1" dirty="0">
                <a:solidFill>
                  <a:schemeClr val="tx1"/>
                </a:solidFill>
                <a:latin typeface="Lucida Bright" panose="02040602050505020304" pitchFamily="18" charset="0"/>
              </a:rPr>
              <a:t>good for us to be here</a:t>
            </a:r>
            <a:r>
              <a:rPr lang="en-US" sz="2800" i="1" dirty="0">
                <a:solidFill>
                  <a:schemeClr val="tx1"/>
                </a:solidFill>
                <a:latin typeface="Lucida Bright" panose="02040602050505020304" pitchFamily="18" charset="0"/>
              </a:rPr>
              <a:t>; let us make three tabernacles: one for You, and one for Moses, and one for Elijah” </a:t>
            </a:r>
            <a:r>
              <a:rPr lang="en-US" sz="2800" dirty="0">
                <a:solidFill>
                  <a:schemeClr val="tx1"/>
                </a:solidFill>
                <a:latin typeface="Lucida Bright" panose="02040602050505020304" pitchFamily="18" charset="0"/>
              </a:rPr>
              <a:t>(Luke 9:33)</a:t>
            </a:r>
          </a:p>
          <a:p>
            <a:pPr>
              <a:buFont typeface="Arial" panose="020B0604020202020204" pitchFamily="34" charset="0"/>
              <a:buChar char="•"/>
            </a:pPr>
            <a:r>
              <a:rPr lang="en-US" sz="2800" dirty="0">
                <a:solidFill>
                  <a:schemeClr val="tx1"/>
                </a:solidFill>
                <a:latin typeface="Lucida Bright" panose="02040602050505020304" pitchFamily="18" charset="0"/>
              </a:rPr>
              <a:t>Note that Matthew records the address to Jesus as </a:t>
            </a: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Lord</a:t>
            </a:r>
            <a:r>
              <a:rPr lang="en-US" sz="2800" i="1" dirty="0">
                <a:solidFill>
                  <a:schemeClr val="tx1"/>
                </a:solidFill>
                <a:latin typeface="Lucida Bright" panose="02040602050505020304" pitchFamily="18" charset="0"/>
              </a:rPr>
              <a:t>”</a:t>
            </a:r>
            <a:r>
              <a:rPr lang="en-US" sz="2800" dirty="0">
                <a:solidFill>
                  <a:schemeClr val="tx1"/>
                </a:solidFill>
                <a:latin typeface="Lucida Bright" panose="02040602050505020304" pitchFamily="18" charset="0"/>
              </a:rPr>
              <a:t> and in Mark as </a:t>
            </a: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Rabbi</a:t>
            </a:r>
            <a:r>
              <a:rPr lang="en-US" sz="2800" i="1" dirty="0">
                <a:solidFill>
                  <a:schemeClr val="tx1"/>
                </a:solidFill>
                <a:latin typeface="Lucida Bright" panose="02040602050505020304" pitchFamily="18" charset="0"/>
              </a:rPr>
              <a:t>.”</a:t>
            </a:r>
            <a:endParaRPr lang="en-US" sz="2800" dirty="0">
              <a:solidFill>
                <a:schemeClr val="tx1"/>
              </a:solidFill>
              <a:latin typeface="Lucida Bright" panose="02040602050505020304" pitchFamily="18" charset="0"/>
            </a:endParaRPr>
          </a:p>
        </p:txBody>
      </p:sp>
      <p:sp>
        <p:nvSpPr>
          <p:cNvPr id="6" name="Title 1">
            <a:extLst>
              <a:ext uri="{FF2B5EF4-FFF2-40B4-BE49-F238E27FC236}">
                <a16:creationId xmlns:a16="http://schemas.microsoft.com/office/drawing/2014/main" id="{ED1D7287-CAE7-4E33-92FF-770402375307}"/>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12725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76200" y="1323681"/>
            <a:ext cx="8911389" cy="5484578"/>
          </a:xfrm>
        </p:spPr>
        <p:txBody>
          <a:bodyPr wrap="square" anchor="t">
            <a:spAutoFit/>
          </a:bodyPr>
          <a:lstStyle/>
          <a:p>
            <a:pPr marL="0" indent="0">
              <a:buNone/>
            </a:pPr>
            <a:r>
              <a:rPr lang="en-US" sz="2800" dirty="0">
                <a:solidFill>
                  <a:schemeClr val="tx1"/>
                </a:solidFill>
                <a:latin typeface="Lucida Bright" panose="02040602050505020304" pitchFamily="18" charset="0"/>
              </a:rPr>
              <a:t>Peter’s response:</a:t>
            </a:r>
          </a:p>
          <a:p>
            <a:pPr>
              <a:buFont typeface="Arial" panose="020B0604020202020204" pitchFamily="34" charset="0"/>
              <a:buChar char="•"/>
            </a:pPr>
            <a:r>
              <a:rPr lang="en-US" sz="2800" i="1" dirty="0">
                <a:solidFill>
                  <a:schemeClr val="tx1"/>
                </a:solidFill>
                <a:latin typeface="Lucida Bright" panose="02040602050505020304" pitchFamily="18" charset="0"/>
              </a:rPr>
              <a:t>“It is </a:t>
            </a:r>
            <a:r>
              <a:rPr lang="en-US" sz="2800" b="1" i="1" dirty="0">
                <a:solidFill>
                  <a:schemeClr val="tx1"/>
                </a:solidFill>
                <a:latin typeface="Lucida Bright" panose="02040602050505020304" pitchFamily="18" charset="0"/>
              </a:rPr>
              <a:t>good</a:t>
            </a:r>
            <a:r>
              <a:rPr lang="en-US" sz="2800" i="1" dirty="0">
                <a:solidFill>
                  <a:schemeClr val="tx1"/>
                </a:solidFill>
                <a:latin typeface="Lucida Bright" panose="02040602050505020304" pitchFamily="18" charset="0"/>
              </a:rPr>
              <a:t> for us to be here </a:t>
            </a:r>
            <a:r>
              <a:rPr lang="en-US" sz="2800" b="1" i="1" dirty="0">
                <a:solidFill>
                  <a:schemeClr val="tx1"/>
                </a:solidFill>
                <a:latin typeface="Lucida Bright" panose="02040602050505020304" pitchFamily="18" charset="0"/>
              </a:rPr>
              <a:t>…</a:t>
            </a:r>
            <a:r>
              <a:rPr lang="en-US" sz="2800" i="1" dirty="0">
                <a:solidFill>
                  <a:schemeClr val="tx1"/>
                </a:solidFill>
                <a:latin typeface="Lucida Bright" panose="02040602050505020304" pitchFamily="18" charset="0"/>
              </a:rPr>
              <a:t>”</a:t>
            </a:r>
            <a:r>
              <a:rPr lang="en-US" sz="2800" dirty="0">
                <a:solidFill>
                  <a:schemeClr val="tx1"/>
                </a:solidFill>
                <a:latin typeface="Lucida Bright" panose="02040602050505020304" pitchFamily="18" charset="0"/>
              </a:rPr>
              <a:t> “Pleasant, desirable, advantageous” (Arndt and Gingrich). We don’t want such times to end!</a:t>
            </a:r>
          </a:p>
          <a:p>
            <a:pPr>
              <a:buFont typeface="Arial" panose="020B0604020202020204" pitchFamily="34" charset="0"/>
              <a:buChar char="•"/>
            </a:pPr>
            <a:r>
              <a:rPr lang="en-US" sz="2800" i="1" dirty="0">
                <a:solidFill>
                  <a:schemeClr val="tx1"/>
                </a:solidFill>
                <a:latin typeface="Lucida Bright" panose="02040602050505020304" pitchFamily="18" charset="0"/>
              </a:rPr>
              <a:t>“… </a:t>
            </a:r>
            <a:r>
              <a:rPr lang="en-US" sz="2800" b="1" i="1" dirty="0">
                <a:solidFill>
                  <a:schemeClr val="tx1"/>
                </a:solidFill>
                <a:latin typeface="Lucida Bright" panose="02040602050505020304" pitchFamily="18" charset="0"/>
              </a:rPr>
              <a:t>If you wish</a:t>
            </a:r>
            <a:r>
              <a:rPr lang="en-US" sz="2800" i="1" dirty="0">
                <a:solidFill>
                  <a:schemeClr val="tx1"/>
                </a:solidFill>
                <a:latin typeface="Lucida Bright" panose="02040602050505020304" pitchFamily="18" charset="0"/>
              </a:rPr>
              <a:t>, I will make </a:t>
            </a:r>
            <a:r>
              <a:rPr lang="en-US" sz="2800" b="1" i="1" dirty="0">
                <a:solidFill>
                  <a:schemeClr val="tx1"/>
                </a:solidFill>
                <a:latin typeface="Lucida Bright" panose="02040602050505020304" pitchFamily="18" charset="0"/>
              </a:rPr>
              <a:t>three tabernacles </a:t>
            </a:r>
            <a:r>
              <a:rPr lang="en-US" sz="2800" i="1" dirty="0">
                <a:solidFill>
                  <a:schemeClr val="tx1"/>
                </a:solidFill>
                <a:latin typeface="Lucida Bright" panose="02040602050505020304" pitchFamily="18" charset="0"/>
              </a:rPr>
              <a:t>here, one for </a:t>
            </a:r>
            <a:r>
              <a:rPr lang="en-US" sz="2800" b="1" i="1" dirty="0">
                <a:solidFill>
                  <a:schemeClr val="tx1"/>
                </a:solidFill>
                <a:latin typeface="Lucida Bright" panose="02040602050505020304" pitchFamily="18" charset="0"/>
              </a:rPr>
              <a:t>You</a:t>
            </a:r>
            <a:r>
              <a:rPr lang="en-US" sz="2800" i="1" dirty="0">
                <a:solidFill>
                  <a:schemeClr val="tx1"/>
                </a:solidFill>
                <a:latin typeface="Lucida Bright" panose="02040602050505020304" pitchFamily="18" charset="0"/>
              </a:rPr>
              <a:t>, one for </a:t>
            </a:r>
            <a:r>
              <a:rPr lang="en-US" sz="2800" b="1" i="1" dirty="0">
                <a:solidFill>
                  <a:schemeClr val="tx1"/>
                </a:solidFill>
                <a:latin typeface="Lucida Bright" panose="02040602050505020304" pitchFamily="18" charset="0"/>
              </a:rPr>
              <a:t>Moses</a:t>
            </a:r>
            <a:r>
              <a:rPr lang="en-US" sz="2800" i="1" dirty="0">
                <a:solidFill>
                  <a:schemeClr val="tx1"/>
                </a:solidFill>
                <a:latin typeface="Lucida Bright" panose="02040602050505020304" pitchFamily="18" charset="0"/>
              </a:rPr>
              <a:t>, and one for </a:t>
            </a:r>
            <a:r>
              <a:rPr lang="en-US" sz="2800" b="1" i="1" dirty="0">
                <a:solidFill>
                  <a:schemeClr val="tx1"/>
                </a:solidFill>
                <a:latin typeface="Lucida Bright" panose="02040602050505020304" pitchFamily="18" charset="0"/>
              </a:rPr>
              <a:t>Elijah</a:t>
            </a:r>
            <a:r>
              <a:rPr lang="en-US" sz="2800" i="1" dirty="0">
                <a:solidFill>
                  <a:schemeClr val="tx1"/>
                </a:solidFill>
                <a:latin typeface="Lucida Bright" panose="02040602050505020304" pitchFamily="18" charset="0"/>
              </a:rPr>
              <a:t>.”</a:t>
            </a:r>
            <a:endParaRPr lang="en-US" sz="2800" dirty="0">
              <a:solidFill>
                <a:schemeClr val="tx1"/>
              </a:solidFill>
              <a:latin typeface="Lucida Bright" panose="02040602050505020304" pitchFamily="18" charset="0"/>
            </a:endParaRPr>
          </a:p>
          <a:p>
            <a:pPr lvl="1">
              <a:buFont typeface="Arial" panose="020B0604020202020204" pitchFamily="34" charset="0"/>
              <a:buChar char="•"/>
            </a:pPr>
            <a:r>
              <a:rPr lang="en-US" sz="2800" dirty="0">
                <a:solidFill>
                  <a:schemeClr val="tx1"/>
                </a:solidFill>
                <a:latin typeface="Lucida Bright" panose="02040602050505020304" pitchFamily="18" charset="0"/>
              </a:rPr>
              <a:t>Is Peter learning to </a:t>
            </a: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follow</a:t>
            </a:r>
            <a:r>
              <a:rPr lang="en-US" sz="2800" i="1" dirty="0">
                <a:solidFill>
                  <a:schemeClr val="tx1"/>
                </a:solidFill>
                <a:latin typeface="Lucida Bright" panose="02040602050505020304" pitchFamily="18" charset="0"/>
              </a:rPr>
              <a:t>” </a:t>
            </a:r>
            <a:r>
              <a:rPr lang="en-US" sz="2800" dirty="0">
                <a:solidFill>
                  <a:schemeClr val="tx1"/>
                </a:solidFill>
                <a:latin typeface="Lucida Bright" panose="02040602050505020304" pitchFamily="18" charset="0"/>
              </a:rPr>
              <a:t>Jesus as he asks, </a:t>
            </a: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if You wish</a:t>
            </a:r>
            <a:r>
              <a:rPr lang="en-US" sz="2800" i="1" dirty="0">
                <a:solidFill>
                  <a:schemeClr val="tx1"/>
                </a:solidFill>
                <a:latin typeface="Lucida Bright" panose="02040602050505020304" pitchFamily="18" charset="0"/>
              </a:rPr>
              <a:t>”?</a:t>
            </a:r>
            <a:endParaRPr lang="en-US" sz="2800" dirty="0">
              <a:solidFill>
                <a:schemeClr val="tx1"/>
              </a:solidFill>
              <a:latin typeface="Lucida Bright" panose="02040602050505020304" pitchFamily="18" charset="0"/>
            </a:endParaRPr>
          </a:p>
          <a:p>
            <a:pPr>
              <a:buFont typeface="Arial" panose="020B0604020202020204" pitchFamily="34" charset="0"/>
              <a:buChar char="•"/>
            </a:pPr>
            <a:r>
              <a:rPr lang="en-US" sz="2800" dirty="0">
                <a:solidFill>
                  <a:schemeClr val="tx1"/>
                </a:solidFill>
                <a:latin typeface="Lucida Bright" panose="02040602050505020304" pitchFamily="18" charset="0"/>
              </a:rPr>
              <a:t>Three tabernacles: a sacred place for each to dwell. Peter is treating the three as equals.</a:t>
            </a:r>
          </a:p>
        </p:txBody>
      </p:sp>
      <p:sp>
        <p:nvSpPr>
          <p:cNvPr id="6" name="Title 1">
            <a:extLst>
              <a:ext uri="{FF2B5EF4-FFF2-40B4-BE49-F238E27FC236}">
                <a16:creationId xmlns:a16="http://schemas.microsoft.com/office/drawing/2014/main" id="{39A8EB5C-E3F5-4DDC-B957-5FCE347D6A5B}"/>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3593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152400" y="1567964"/>
            <a:ext cx="8835189" cy="4909036"/>
          </a:xfrm>
        </p:spPr>
        <p:txBody>
          <a:bodyPr wrap="square" anchor="t">
            <a:spAutoFit/>
          </a:bodyPr>
          <a:lstStyle/>
          <a:p>
            <a:pPr marL="0" indent="0">
              <a:buNone/>
            </a:pPr>
            <a:r>
              <a:rPr lang="en-US" sz="2400" dirty="0">
                <a:solidFill>
                  <a:schemeClr val="tx1"/>
                </a:solidFill>
                <a:latin typeface="Lucida Bright" panose="02040602050505020304" pitchFamily="18" charset="0"/>
              </a:rPr>
              <a:t>Why did Peter say this?</a:t>
            </a:r>
            <a:endParaRPr lang="en-US" sz="2400" i="1" dirty="0">
              <a:solidFill>
                <a:schemeClr val="tx1"/>
              </a:solidFill>
              <a:latin typeface="Lucida Bright" panose="02040602050505020304" pitchFamily="18" charset="0"/>
            </a:endParaRPr>
          </a:p>
          <a:p>
            <a:pPr marL="0" indent="0">
              <a:buNone/>
            </a:pPr>
            <a:r>
              <a:rPr lang="en-US" sz="2400" i="1" dirty="0">
                <a:solidFill>
                  <a:schemeClr val="tx1"/>
                </a:solidFill>
                <a:latin typeface="Lucida Bright" panose="02040602050505020304" pitchFamily="18" charset="0"/>
              </a:rPr>
              <a:t>“</a:t>
            </a:r>
            <a:r>
              <a:rPr lang="en-US" sz="2400" b="1" i="1" dirty="0">
                <a:solidFill>
                  <a:schemeClr val="tx1"/>
                </a:solidFill>
                <a:latin typeface="Lucida Bright" panose="02040602050505020304" pitchFamily="18" charset="0"/>
              </a:rPr>
              <a:t>For he did not know what to answer; for they became terrified</a:t>
            </a:r>
            <a:r>
              <a:rPr lang="en-US" sz="2400" i="1" dirty="0">
                <a:solidFill>
                  <a:schemeClr val="tx1"/>
                </a:solidFill>
                <a:latin typeface="Lucida Bright" panose="02040602050505020304" pitchFamily="18" charset="0"/>
              </a:rPr>
              <a:t>.” </a:t>
            </a:r>
            <a:r>
              <a:rPr lang="en-US" sz="2400" dirty="0">
                <a:solidFill>
                  <a:schemeClr val="tx1"/>
                </a:solidFill>
                <a:latin typeface="Lucida Bright" panose="02040602050505020304" pitchFamily="18" charset="0"/>
              </a:rPr>
              <a:t>(Mark 9:6)</a:t>
            </a:r>
          </a:p>
          <a:p>
            <a:pPr marL="0" indent="0">
              <a:buNone/>
            </a:pPr>
            <a:r>
              <a:rPr lang="en-US" sz="2400" i="1" dirty="0">
                <a:solidFill>
                  <a:schemeClr val="tx1"/>
                </a:solidFill>
                <a:latin typeface="Lucida Bright" panose="02040602050505020304" pitchFamily="18" charset="0"/>
              </a:rPr>
              <a:t>“… </a:t>
            </a:r>
            <a:r>
              <a:rPr lang="en-US" sz="2400" b="1" i="1" dirty="0">
                <a:solidFill>
                  <a:schemeClr val="tx1"/>
                </a:solidFill>
                <a:latin typeface="Lucida Bright" panose="02040602050505020304" pitchFamily="18" charset="0"/>
              </a:rPr>
              <a:t>not knowing what he said</a:t>
            </a:r>
            <a:r>
              <a:rPr lang="en-US" sz="2400" i="1" dirty="0">
                <a:solidFill>
                  <a:schemeClr val="tx1"/>
                </a:solidFill>
                <a:latin typeface="Lucida Bright" panose="02040602050505020304" pitchFamily="18" charset="0"/>
              </a:rPr>
              <a:t>.” </a:t>
            </a:r>
            <a:r>
              <a:rPr lang="en-US" sz="2400" dirty="0">
                <a:solidFill>
                  <a:schemeClr val="tx1"/>
                </a:solidFill>
                <a:latin typeface="Lucida Bright" panose="02040602050505020304" pitchFamily="18" charset="0"/>
              </a:rPr>
              <a:t>(Luke 9:33; cf. James 1:19)</a:t>
            </a:r>
          </a:p>
          <a:p>
            <a:pPr>
              <a:buClr>
                <a:schemeClr val="tx1"/>
              </a:buClr>
              <a:buSzPct val="100000"/>
              <a:buFont typeface="Arial" panose="020B0604020202020204" pitchFamily="34" charset="0"/>
              <a:buChar char="•"/>
            </a:pPr>
            <a:r>
              <a:rPr lang="en-US" sz="2400" dirty="0">
                <a:solidFill>
                  <a:schemeClr val="tx1"/>
                </a:solidFill>
                <a:latin typeface="Lucida Bright" panose="02040602050505020304" pitchFamily="18" charset="0"/>
              </a:rPr>
              <a:t>It’s not always necessary to say or do something!</a:t>
            </a:r>
            <a:br>
              <a:rPr lang="en-US" sz="2400" dirty="0">
                <a:solidFill>
                  <a:schemeClr val="tx1"/>
                </a:solidFill>
                <a:latin typeface="Lucida Bright" panose="02040602050505020304" pitchFamily="18" charset="0"/>
              </a:rPr>
            </a:br>
            <a:r>
              <a:rPr lang="en-US" sz="2400" dirty="0">
                <a:solidFill>
                  <a:schemeClr val="tx1"/>
                </a:solidFill>
                <a:latin typeface="Lucida Bright" panose="02040602050505020304" pitchFamily="18" charset="0"/>
              </a:rPr>
              <a:t>A lot of error has been introduced under the umbrella of “we’ve got to do something” or “anything is better than nothing.”</a:t>
            </a:r>
          </a:p>
          <a:p>
            <a:pPr>
              <a:buClr>
                <a:schemeClr val="tx1"/>
              </a:buClr>
              <a:buSzPct val="100000"/>
              <a:buFont typeface="Arial" panose="020B0604020202020204" pitchFamily="34" charset="0"/>
              <a:buChar char="•"/>
            </a:pPr>
            <a:r>
              <a:rPr lang="en-US" sz="2400" dirty="0">
                <a:solidFill>
                  <a:schemeClr val="tx1"/>
                </a:solidFill>
                <a:latin typeface="Lucida Bright" panose="02040602050505020304" pitchFamily="18" charset="0"/>
              </a:rPr>
              <a:t>Do Peter’s intentions matter?</a:t>
            </a:r>
          </a:p>
          <a:p>
            <a:pPr marL="0" indent="0">
              <a:buNone/>
            </a:pPr>
            <a:r>
              <a:rPr lang="en-US" sz="2400" dirty="0">
                <a:solidFill>
                  <a:schemeClr val="tx1"/>
                </a:solidFill>
                <a:latin typeface="Lucida Bright" panose="02040602050505020304" pitchFamily="18" charset="0"/>
              </a:rPr>
              <a:t>Peter putting Jesus on the same level as Moses and Elijah.</a:t>
            </a:r>
          </a:p>
        </p:txBody>
      </p:sp>
      <p:sp>
        <p:nvSpPr>
          <p:cNvPr id="6" name="Title 1">
            <a:extLst>
              <a:ext uri="{FF2B5EF4-FFF2-40B4-BE49-F238E27FC236}">
                <a16:creationId xmlns:a16="http://schemas.microsoft.com/office/drawing/2014/main" id="{4F7BF555-1E61-45EF-8FE4-3D077DDFC20E}"/>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412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4730526"/>
          </a:xfrm>
        </p:spPr>
        <p:txBody>
          <a:bodyPr anchor="t">
            <a:spAutoFit/>
          </a:bodyPr>
          <a:lstStyle/>
          <a:p>
            <a:pPr marL="0" indent="0">
              <a:buNone/>
            </a:pPr>
            <a:r>
              <a:rPr lang="en-US" sz="3100" dirty="0">
                <a:solidFill>
                  <a:schemeClr val="tx1"/>
                </a:solidFill>
                <a:latin typeface="Lucida Bright" panose="02040602050505020304" pitchFamily="18" charset="0"/>
              </a:rPr>
              <a:t>God’s response came </a:t>
            </a:r>
            <a:r>
              <a:rPr lang="en-US" sz="3100" i="1" dirty="0">
                <a:solidFill>
                  <a:schemeClr val="tx1"/>
                </a:solidFill>
                <a:latin typeface="Lucida Bright" panose="02040602050505020304" pitchFamily="18" charset="0"/>
              </a:rPr>
              <a:t>“</a:t>
            </a:r>
            <a:r>
              <a:rPr lang="en-US" sz="3100" b="1" i="1" dirty="0">
                <a:solidFill>
                  <a:schemeClr val="tx1"/>
                </a:solidFill>
                <a:latin typeface="Lucida Bright" panose="02040602050505020304" pitchFamily="18" charset="0"/>
              </a:rPr>
              <a:t>while he was still speaking</a:t>
            </a:r>
            <a:r>
              <a:rPr lang="en-US" sz="3100" i="1" dirty="0">
                <a:solidFill>
                  <a:schemeClr val="tx1"/>
                </a:solidFill>
                <a:latin typeface="Lucida Bright" panose="02040602050505020304" pitchFamily="18" charset="0"/>
              </a:rPr>
              <a:t> …”</a:t>
            </a:r>
            <a:r>
              <a:rPr lang="en-US" sz="3100" dirty="0">
                <a:solidFill>
                  <a:schemeClr val="tx1"/>
                </a:solidFill>
                <a:latin typeface="Lucida Bright" panose="02040602050505020304" pitchFamily="18" charset="0"/>
              </a:rPr>
              <a:t> (Matthew 17:5) or </a:t>
            </a:r>
            <a:r>
              <a:rPr lang="en-US" sz="3100" i="1" dirty="0">
                <a:solidFill>
                  <a:schemeClr val="tx1"/>
                </a:solidFill>
                <a:latin typeface="Lucida Bright" panose="02040602050505020304" pitchFamily="18" charset="0"/>
              </a:rPr>
              <a:t>“while he was saying this …” </a:t>
            </a:r>
            <a:r>
              <a:rPr lang="en-US" sz="3100" dirty="0">
                <a:solidFill>
                  <a:schemeClr val="tx1"/>
                </a:solidFill>
                <a:latin typeface="Lucida Bright" panose="02040602050505020304" pitchFamily="18" charset="0"/>
              </a:rPr>
              <a:t>(Luke 9:34).</a:t>
            </a:r>
          </a:p>
          <a:p>
            <a:pPr marL="0" indent="0">
              <a:buNone/>
            </a:pPr>
            <a:r>
              <a:rPr lang="en-US" sz="3100" i="1" dirty="0">
                <a:solidFill>
                  <a:schemeClr val="tx1"/>
                </a:solidFill>
                <a:latin typeface="Lucida Bright" panose="02040602050505020304" pitchFamily="18" charset="0"/>
              </a:rPr>
              <a:t>“A </a:t>
            </a:r>
            <a:r>
              <a:rPr lang="en-US" sz="3100" b="1" i="1" dirty="0">
                <a:solidFill>
                  <a:schemeClr val="tx1"/>
                </a:solidFill>
                <a:latin typeface="Lucida Bright" panose="02040602050505020304" pitchFamily="18" charset="0"/>
              </a:rPr>
              <a:t>bright cloud </a:t>
            </a:r>
            <a:r>
              <a:rPr lang="en-US" sz="3100" i="1" dirty="0">
                <a:solidFill>
                  <a:schemeClr val="tx1"/>
                </a:solidFill>
                <a:latin typeface="Lucida Bright" panose="02040602050505020304" pitchFamily="18" charset="0"/>
              </a:rPr>
              <a:t>overshadowed them, and behold, a voice out of the cloud said …” </a:t>
            </a:r>
            <a:r>
              <a:rPr lang="en-US" sz="3100" dirty="0">
                <a:solidFill>
                  <a:schemeClr val="tx1"/>
                </a:solidFill>
                <a:latin typeface="Lucida Bright" panose="02040602050505020304" pitchFamily="18" charset="0"/>
              </a:rPr>
              <a:t>(Exodus 16:10; 33:9-10; Numbers 9:15ff)</a:t>
            </a:r>
          </a:p>
          <a:p>
            <a:pPr marL="0" indent="0">
              <a:buNone/>
            </a:pPr>
            <a:r>
              <a:rPr lang="en-US" sz="3100" dirty="0">
                <a:solidFill>
                  <a:schemeClr val="tx1"/>
                </a:solidFill>
                <a:latin typeface="Lucida Bright" panose="02040602050505020304" pitchFamily="18" charset="0"/>
              </a:rPr>
              <a:t>Luke records (9:34) that </a:t>
            </a:r>
            <a:r>
              <a:rPr lang="en-US" sz="3100" i="1" dirty="0">
                <a:solidFill>
                  <a:schemeClr val="tx1"/>
                </a:solidFill>
                <a:latin typeface="Lucida Bright" panose="02040602050505020304" pitchFamily="18" charset="0"/>
              </a:rPr>
              <a:t>“they were afraid as they entered the cloud” </a:t>
            </a:r>
            <a:r>
              <a:rPr lang="en-US" sz="3100" dirty="0">
                <a:solidFill>
                  <a:schemeClr val="tx1"/>
                </a:solidFill>
                <a:latin typeface="Lucida Bright" panose="02040602050505020304" pitchFamily="18" charset="0"/>
              </a:rPr>
              <a:t>as it had </a:t>
            </a:r>
            <a:r>
              <a:rPr lang="en-US" sz="3100" i="1" dirty="0">
                <a:solidFill>
                  <a:schemeClr val="tx1"/>
                </a:solidFill>
                <a:latin typeface="Lucida Bright" panose="02040602050505020304" pitchFamily="18" charset="0"/>
              </a:rPr>
              <a:t>“overshadow(ed)” </a:t>
            </a:r>
            <a:r>
              <a:rPr lang="en-US" sz="3100" dirty="0">
                <a:solidFill>
                  <a:schemeClr val="tx1"/>
                </a:solidFill>
                <a:latin typeface="Lucida Bright" panose="02040602050505020304" pitchFamily="18" charset="0"/>
              </a:rPr>
              <a:t>them.</a:t>
            </a:r>
            <a:endParaRPr lang="en-US" sz="2800" dirty="0">
              <a:solidFill>
                <a:schemeClr val="tx1"/>
              </a:solidFill>
              <a:latin typeface="Lucida Bright" panose="02040602050505020304" pitchFamily="18" charset="0"/>
            </a:endParaRPr>
          </a:p>
        </p:txBody>
      </p:sp>
      <p:sp>
        <p:nvSpPr>
          <p:cNvPr id="6" name="Title 1">
            <a:extLst>
              <a:ext uri="{FF2B5EF4-FFF2-40B4-BE49-F238E27FC236}">
                <a16:creationId xmlns:a16="http://schemas.microsoft.com/office/drawing/2014/main" id="{2E6FBECA-577E-4F78-8B50-4D128538A617}"/>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4869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438373"/>
            <a:ext cx="8783052" cy="5379934"/>
          </a:xfrm>
        </p:spPr>
        <p:txBody>
          <a:bodyPr anchor="t">
            <a:spAutoFit/>
          </a:bodyPr>
          <a:lstStyle/>
          <a:p>
            <a:pPr marL="0" indent="0">
              <a:buNone/>
            </a:pPr>
            <a:r>
              <a:rPr lang="en-US" sz="3100" i="1" dirty="0">
                <a:solidFill>
                  <a:schemeClr val="tx1"/>
                </a:solidFill>
                <a:latin typeface="Lucida Bright" panose="02040602050505020304" pitchFamily="18" charset="0"/>
              </a:rPr>
              <a:t>“</a:t>
            </a:r>
            <a:r>
              <a:rPr lang="en-US" sz="3100" b="1" i="1" dirty="0">
                <a:solidFill>
                  <a:schemeClr val="tx1"/>
                </a:solidFill>
                <a:latin typeface="Lucida Bright" panose="02040602050505020304" pitchFamily="18" charset="0"/>
              </a:rPr>
              <a:t>This is My beloved Son</a:t>
            </a:r>
            <a:r>
              <a:rPr lang="en-US" sz="3100" i="1" dirty="0">
                <a:solidFill>
                  <a:schemeClr val="tx1"/>
                </a:solidFill>
                <a:latin typeface="Lucida Bright" panose="02040602050505020304" pitchFamily="18" charset="0"/>
              </a:rPr>
              <a:t>, </a:t>
            </a:r>
            <a:r>
              <a:rPr lang="en-US" sz="3100" b="1" i="1" dirty="0">
                <a:solidFill>
                  <a:schemeClr val="tx1"/>
                </a:solidFill>
                <a:latin typeface="Lucida Bright" panose="02040602050505020304" pitchFamily="18" charset="0"/>
              </a:rPr>
              <a:t>with whom I am well-pleased; listen to Him!</a:t>
            </a:r>
            <a:r>
              <a:rPr lang="en-US" sz="3100" i="1" dirty="0">
                <a:solidFill>
                  <a:schemeClr val="tx1"/>
                </a:solidFill>
                <a:latin typeface="Lucida Bright" panose="02040602050505020304" pitchFamily="18" charset="0"/>
              </a:rPr>
              <a:t>”</a:t>
            </a:r>
          </a:p>
          <a:p>
            <a:r>
              <a:rPr lang="en-US" sz="3100" dirty="0">
                <a:solidFill>
                  <a:schemeClr val="tx1"/>
                </a:solidFill>
                <a:latin typeface="Lucida Bright" panose="02040602050505020304" pitchFamily="18" charset="0"/>
              </a:rPr>
              <a:t>Psalms 2:7; Matthew 3:17; Hebrews 1:1-8; 3:6</a:t>
            </a:r>
          </a:p>
          <a:p>
            <a:r>
              <a:rPr lang="en-US" sz="3100" i="1" dirty="0">
                <a:solidFill>
                  <a:schemeClr val="tx1"/>
                </a:solidFill>
                <a:latin typeface="Lucida Bright" panose="02040602050505020304" pitchFamily="18" charset="0"/>
              </a:rPr>
              <a:t>“</a:t>
            </a:r>
            <a:r>
              <a:rPr lang="en-US" sz="3100" b="1" i="1" dirty="0">
                <a:solidFill>
                  <a:schemeClr val="tx1"/>
                </a:solidFill>
                <a:latin typeface="Lucida Bright" panose="02040602050505020304" pitchFamily="18" charset="0"/>
              </a:rPr>
              <a:t>Listen</a:t>
            </a:r>
            <a:r>
              <a:rPr lang="en-US" sz="3100" i="1" dirty="0">
                <a:solidFill>
                  <a:schemeClr val="tx1"/>
                </a:solidFill>
                <a:latin typeface="Lucida Bright" panose="02040602050505020304" pitchFamily="18" charset="0"/>
              </a:rPr>
              <a:t>”</a:t>
            </a:r>
            <a:r>
              <a:rPr lang="en-US" sz="3100" dirty="0">
                <a:solidFill>
                  <a:schemeClr val="tx1"/>
                </a:solidFill>
                <a:latin typeface="Lucida Bright" panose="02040602050505020304" pitchFamily="18" charset="0"/>
              </a:rPr>
              <a:t> – “to get by hearing, </a:t>
            </a:r>
            <a:r>
              <a:rPr lang="en-US" sz="3100" b="1" dirty="0">
                <a:solidFill>
                  <a:schemeClr val="tx1"/>
                </a:solidFill>
                <a:latin typeface="Lucida Bright" panose="02040602050505020304" pitchFamily="18" charset="0"/>
              </a:rPr>
              <a:t>learn</a:t>
            </a:r>
            <a:r>
              <a:rPr lang="en-US" sz="3100" dirty="0">
                <a:solidFill>
                  <a:schemeClr val="tx1"/>
                </a:solidFill>
                <a:latin typeface="Lucida Bright" panose="02040602050505020304" pitchFamily="18" charset="0"/>
              </a:rPr>
              <a:t> (from the mouth of the teacher.)” </a:t>
            </a:r>
            <a:r>
              <a:rPr lang="en-US" dirty="0">
                <a:solidFill>
                  <a:schemeClr val="tx1"/>
                </a:solidFill>
                <a:latin typeface="Lucida Bright" panose="02040602050505020304" pitchFamily="18" charset="0"/>
              </a:rPr>
              <a:t>(Thayer) </a:t>
            </a:r>
            <a:r>
              <a:rPr lang="en-US" sz="3100" dirty="0">
                <a:solidFill>
                  <a:schemeClr val="tx1"/>
                </a:solidFill>
                <a:latin typeface="Lucida Bright" panose="02040602050505020304" pitchFamily="18" charset="0"/>
              </a:rPr>
              <a:t>(Deuteronomy 18:15-19)</a:t>
            </a:r>
          </a:p>
          <a:p>
            <a:r>
              <a:rPr lang="en-US" sz="3100" dirty="0">
                <a:solidFill>
                  <a:schemeClr val="tx1"/>
                </a:solidFill>
                <a:latin typeface="Lucida Bright" panose="02040602050505020304" pitchFamily="18" charset="0"/>
              </a:rPr>
              <a:t>Again, remember the context, stop getting out in front of Jesus and get behind and follow Him.</a:t>
            </a:r>
          </a:p>
        </p:txBody>
      </p:sp>
      <p:sp>
        <p:nvSpPr>
          <p:cNvPr id="6" name="Title 1">
            <a:extLst>
              <a:ext uri="{FF2B5EF4-FFF2-40B4-BE49-F238E27FC236}">
                <a16:creationId xmlns:a16="http://schemas.microsoft.com/office/drawing/2014/main" id="{409E4841-AFCA-414B-ADC6-BCA5810797F6}"/>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7967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1FB3-8761-4C62-A879-97C144611878}"/>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76200" y="1219200"/>
            <a:ext cx="8991600" cy="5607689"/>
          </a:xfrm>
        </p:spPr>
        <p:txBody>
          <a:bodyPr wrap="square" anchor="t">
            <a:spAutoFit/>
          </a:bodyPr>
          <a:lstStyle/>
          <a:p>
            <a:pPr marL="0" indent="0">
              <a:buNone/>
            </a:pPr>
            <a:r>
              <a:rPr lang="en-US" sz="2600" i="1" dirty="0">
                <a:solidFill>
                  <a:schemeClr val="tx1"/>
                </a:solidFill>
                <a:latin typeface="Lucida Bright" panose="02040602050505020304" pitchFamily="18" charset="0"/>
              </a:rPr>
              <a:t>“Six days later Jesus took with Him Peter and James and John his brother, and led them up on a high mountain by themselves. And </a:t>
            </a:r>
            <a:r>
              <a:rPr lang="en-US" sz="2600" b="1" i="1" dirty="0">
                <a:solidFill>
                  <a:schemeClr val="tx1"/>
                </a:solidFill>
                <a:latin typeface="Lucida Bright" panose="02040602050505020304" pitchFamily="18" charset="0"/>
              </a:rPr>
              <a:t>He was transfigured before them</a:t>
            </a:r>
            <a:r>
              <a:rPr lang="en-US" sz="2600" i="1" dirty="0">
                <a:solidFill>
                  <a:schemeClr val="tx1"/>
                </a:solidFill>
                <a:latin typeface="Lucida Bright" panose="02040602050505020304" pitchFamily="18" charset="0"/>
              </a:rPr>
              <a:t>; and His face shone like the sun, and His garments became as white as light. And behold, Moses and Elijah appeared to them, talking with Him.” </a:t>
            </a:r>
            <a:r>
              <a:rPr lang="en-US" sz="2600" dirty="0">
                <a:solidFill>
                  <a:schemeClr val="tx1"/>
                </a:solidFill>
                <a:latin typeface="Lucida Bright" panose="02040602050505020304" pitchFamily="18" charset="0"/>
              </a:rPr>
              <a:t>(Matthew 17:1-3)</a:t>
            </a:r>
          </a:p>
          <a:p>
            <a:pPr marL="0" indent="0">
              <a:buNone/>
            </a:pPr>
            <a:r>
              <a:rPr lang="en-US" sz="2600" i="1" dirty="0">
                <a:solidFill>
                  <a:schemeClr val="tx1"/>
                </a:solidFill>
                <a:latin typeface="Lucida Bright" panose="02040602050505020304" pitchFamily="18" charset="0"/>
              </a:rPr>
              <a:t>“</a:t>
            </a:r>
            <a:r>
              <a:rPr lang="en-US" sz="2600" b="1" i="1" dirty="0">
                <a:solidFill>
                  <a:schemeClr val="tx1"/>
                </a:solidFill>
                <a:latin typeface="Lucida Bright" panose="02040602050505020304" pitchFamily="18" charset="0"/>
              </a:rPr>
              <a:t>Transfigured</a:t>
            </a:r>
            <a:r>
              <a:rPr lang="en-US" sz="2600" i="1" dirty="0">
                <a:solidFill>
                  <a:schemeClr val="tx1"/>
                </a:solidFill>
                <a:latin typeface="Lucida Bright" panose="02040602050505020304" pitchFamily="18" charset="0"/>
              </a:rPr>
              <a:t>” – </a:t>
            </a:r>
            <a:r>
              <a:rPr lang="en-US" sz="2600" dirty="0">
                <a:solidFill>
                  <a:schemeClr val="tx1"/>
                </a:solidFill>
                <a:latin typeface="Lucida Bright" panose="02040602050505020304" pitchFamily="18" charset="0"/>
              </a:rPr>
              <a:t>from the Greek </a:t>
            </a:r>
            <a:r>
              <a:rPr lang="en-US" sz="2600" i="1" dirty="0" err="1">
                <a:solidFill>
                  <a:schemeClr val="tx1"/>
                </a:solidFill>
                <a:latin typeface="Lucida Bright" panose="02040602050505020304" pitchFamily="18" charset="0"/>
              </a:rPr>
              <a:t>metamorphoo</a:t>
            </a:r>
            <a:r>
              <a:rPr lang="en-US" sz="2600" dirty="0">
                <a:solidFill>
                  <a:schemeClr val="tx1"/>
                </a:solidFill>
                <a:latin typeface="Lucida Bright" panose="02040602050505020304" pitchFamily="18" charset="0"/>
              </a:rPr>
              <a:t> from where we get the word “metamorphosis.”</a:t>
            </a:r>
          </a:p>
          <a:p>
            <a:pPr>
              <a:buClr>
                <a:schemeClr val="tx1"/>
              </a:buClr>
              <a:buSzPct val="100000"/>
              <a:buFontTx/>
              <a:buChar char="-"/>
            </a:pPr>
            <a:r>
              <a:rPr lang="en-US" sz="2600" dirty="0">
                <a:solidFill>
                  <a:schemeClr val="tx1"/>
                </a:solidFill>
                <a:latin typeface="Lucida Bright" panose="02040602050505020304" pitchFamily="18" charset="0"/>
              </a:rPr>
              <a:t>We should call to mind the change we are to experience (Romans 12:1-2; 2 Corinthians 3:18) and the change we yet hope to experience </a:t>
            </a:r>
            <a:br>
              <a:rPr lang="en-US" sz="2600" dirty="0">
                <a:solidFill>
                  <a:schemeClr val="tx1"/>
                </a:solidFill>
                <a:latin typeface="Lucida Bright" panose="02040602050505020304" pitchFamily="18" charset="0"/>
              </a:rPr>
            </a:br>
            <a:r>
              <a:rPr lang="en-US" sz="2600" dirty="0">
                <a:solidFill>
                  <a:schemeClr val="tx1"/>
                </a:solidFill>
                <a:latin typeface="Lucida Bright" panose="02040602050505020304" pitchFamily="18" charset="0"/>
              </a:rPr>
              <a:t>(1 Corinthians 15:50-53)</a:t>
            </a:r>
          </a:p>
        </p:txBody>
      </p:sp>
    </p:spTree>
    <p:extLst>
      <p:ext uri="{BB962C8B-B14F-4D97-AF65-F5344CB8AC3E}">
        <p14:creationId xmlns:p14="http://schemas.microsoft.com/office/powerpoint/2010/main" val="38545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4355038"/>
          </a:xfrm>
        </p:spPr>
        <p:txBody>
          <a:bodyPr anchor="t">
            <a:spAutoFit/>
          </a:bodyPr>
          <a:lstStyle/>
          <a:p>
            <a:pPr marL="0" indent="0">
              <a:buNone/>
            </a:pPr>
            <a:r>
              <a:rPr lang="en-US" sz="2800" dirty="0">
                <a:solidFill>
                  <a:schemeClr val="tx1"/>
                </a:solidFill>
                <a:latin typeface="Lucida Bright" panose="02040602050505020304" pitchFamily="18" charset="0"/>
              </a:rPr>
              <a:t>The 2</a:t>
            </a:r>
            <a:r>
              <a:rPr lang="en-US" sz="2800" baseline="30000" dirty="0">
                <a:solidFill>
                  <a:schemeClr val="tx1"/>
                </a:solidFill>
                <a:latin typeface="Lucida Bright" panose="02040602050505020304" pitchFamily="18" charset="0"/>
              </a:rPr>
              <a:t>nd</a:t>
            </a:r>
            <a:r>
              <a:rPr lang="en-US" sz="2800" dirty="0">
                <a:solidFill>
                  <a:schemeClr val="tx1"/>
                </a:solidFill>
                <a:latin typeface="Lucida Bright" panose="02040602050505020304" pitchFamily="18" charset="0"/>
              </a:rPr>
              <a:t> event in which only Peter, James, and John were allowed to take part:</a:t>
            </a:r>
          </a:p>
          <a:p>
            <a:pPr marL="514350" indent="-514350">
              <a:buClr>
                <a:schemeClr val="tx1"/>
              </a:buClr>
              <a:buSzPct val="100000"/>
              <a:buFont typeface="Wingdings 2" panose="05020102010507070707" pitchFamily="18" charset="2"/>
              <a:buAutoNum type="arabicPeriod"/>
            </a:pPr>
            <a:r>
              <a:rPr lang="en-US" sz="2800" b="1" dirty="0">
                <a:solidFill>
                  <a:schemeClr val="tx1"/>
                </a:solidFill>
                <a:latin typeface="Lucida Bright" panose="02040602050505020304" pitchFamily="18" charset="0"/>
              </a:rPr>
              <a:t>The healing of Jairus</a:t>
            </a:r>
            <a:r>
              <a:rPr lang="en-US" sz="2800" dirty="0">
                <a:solidFill>
                  <a:schemeClr val="tx1"/>
                </a:solidFill>
                <a:latin typeface="Lucida Bright" panose="02040602050505020304" pitchFamily="18" charset="0"/>
              </a:rPr>
              <a:t>’</a:t>
            </a:r>
            <a:r>
              <a:rPr lang="en-US" sz="2800" b="1" dirty="0">
                <a:solidFill>
                  <a:schemeClr val="tx1"/>
                </a:solidFill>
                <a:latin typeface="Lucida Bright" panose="02040602050505020304" pitchFamily="18" charset="0"/>
              </a:rPr>
              <a:t> daughter</a:t>
            </a:r>
            <a:r>
              <a:rPr lang="en-US" sz="2800" dirty="0">
                <a:solidFill>
                  <a:schemeClr val="tx1"/>
                </a:solidFill>
                <a:latin typeface="Lucida Bright" panose="02040602050505020304" pitchFamily="18" charset="0"/>
              </a:rPr>
              <a:t>. (Mark 5:37)</a:t>
            </a:r>
          </a:p>
          <a:p>
            <a:pPr marL="514350" indent="-514350">
              <a:buClr>
                <a:schemeClr val="tx1"/>
              </a:buClr>
              <a:buSzPct val="100000"/>
              <a:buAutoNum type="arabicPeriod"/>
            </a:pPr>
            <a:r>
              <a:rPr lang="en-US" sz="2800" b="1" dirty="0">
                <a:solidFill>
                  <a:schemeClr val="tx1"/>
                </a:solidFill>
                <a:latin typeface="Lucida Bright" panose="02040602050505020304" pitchFamily="18" charset="0"/>
              </a:rPr>
              <a:t>The transfiguration</a:t>
            </a:r>
            <a:r>
              <a:rPr lang="en-US" sz="2800" dirty="0">
                <a:solidFill>
                  <a:schemeClr val="tx1"/>
                </a:solidFill>
                <a:latin typeface="Lucida Bright" panose="02040602050505020304" pitchFamily="18" charset="0"/>
              </a:rPr>
              <a:t> (“to pray,” Luke 9:28)</a:t>
            </a:r>
          </a:p>
          <a:p>
            <a:pPr marL="514350" indent="-514350">
              <a:buClr>
                <a:schemeClr val="tx1"/>
              </a:buClr>
              <a:buSzPct val="100000"/>
              <a:buAutoNum type="arabicPeriod"/>
            </a:pPr>
            <a:r>
              <a:rPr lang="en-US" sz="2800" b="1" dirty="0">
                <a:solidFill>
                  <a:schemeClr val="tx1"/>
                </a:solidFill>
                <a:latin typeface="Lucida Bright" panose="02040602050505020304" pitchFamily="18" charset="0"/>
              </a:rPr>
              <a:t>Jesus praying in the garden of Gethsemane</a:t>
            </a:r>
            <a:r>
              <a:rPr lang="en-US" sz="2800" dirty="0">
                <a:solidFill>
                  <a:schemeClr val="tx1"/>
                </a:solidFill>
                <a:latin typeface="Lucida Bright" panose="02040602050505020304" pitchFamily="18" charset="0"/>
              </a:rPr>
              <a:t>. (“to pray,” Mark 14:33-35)</a:t>
            </a:r>
          </a:p>
          <a:p>
            <a:pPr marL="0" indent="0">
              <a:buNone/>
            </a:pPr>
            <a:r>
              <a:rPr lang="en-US" sz="2800" dirty="0">
                <a:solidFill>
                  <a:schemeClr val="tx1"/>
                </a:solidFill>
                <a:latin typeface="Lucida Bright" panose="02040602050505020304" pitchFamily="18" charset="0"/>
              </a:rPr>
              <a:t>Why these three? (2 Peter 1:16-18)</a:t>
            </a:r>
          </a:p>
          <a:p>
            <a:pPr marL="0" indent="0">
              <a:buNone/>
            </a:pPr>
            <a:r>
              <a:rPr lang="en-US" sz="2800" dirty="0">
                <a:solidFill>
                  <a:schemeClr val="tx1"/>
                </a:solidFill>
                <a:latin typeface="Lucida Bright" panose="02040602050505020304" pitchFamily="18" charset="0"/>
              </a:rPr>
              <a:t>Which mountain?</a:t>
            </a:r>
          </a:p>
        </p:txBody>
      </p:sp>
      <p:sp>
        <p:nvSpPr>
          <p:cNvPr id="9" name="Title 1">
            <a:extLst>
              <a:ext uri="{FF2B5EF4-FFF2-40B4-BE49-F238E27FC236}">
                <a16:creationId xmlns:a16="http://schemas.microsoft.com/office/drawing/2014/main" id="{674E7824-2F83-4482-BF8E-475093013B3D}"/>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0184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B981B-9508-47C0-A4CB-F526582ACB51}"/>
              </a:ext>
            </a:extLst>
          </p:cNvPr>
          <p:cNvPicPr>
            <a:picLocks noChangeAspect="1"/>
          </p:cNvPicPr>
          <p:nvPr/>
        </p:nvPicPr>
        <p:blipFill rotWithShape="1">
          <a:blip r:embed="rId2"/>
          <a:srcRect b="50000"/>
          <a:stretch/>
        </p:blipFill>
        <p:spPr>
          <a:xfrm>
            <a:off x="-26130" y="-1"/>
            <a:ext cx="9151525" cy="6858001"/>
          </a:xfrm>
          <a:prstGeom prst="rect">
            <a:avLst/>
          </a:prstGeom>
        </p:spPr>
      </p:pic>
      <p:sp>
        <p:nvSpPr>
          <p:cNvPr id="5" name="Oval 4">
            <a:extLst>
              <a:ext uri="{FF2B5EF4-FFF2-40B4-BE49-F238E27FC236}">
                <a16:creationId xmlns:a16="http://schemas.microsoft.com/office/drawing/2014/main" id="{35FF3CBA-210F-4FA8-A5B5-3C57BC6DF8ED}"/>
              </a:ext>
            </a:extLst>
          </p:cNvPr>
          <p:cNvSpPr/>
          <p:nvPr/>
        </p:nvSpPr>
        <p:spPr>
          <a:xfrm>
            <a:off x="6102220" y="709126"/>
            <a:ext cx="1194318" cy="10823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2055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76200" y="1427232"/>
            <a:ext cx="8991600" cy="5278368"/>
          </a:xfrm>
        </p:spPr>
        <p:txBody>
          <a:bodyPr wrap="square" anchor="t">
            <a:spAutoFit/>
          </a:bodyPr>
          <a:lstStyle/>
          <a:p>
            <a:pPr marL="0" indent="0">
              <a:buNone/>
            </a:pPr>
            <a:r>
              <a:rPr lang="en-US" sz="2600" i="1" dirty="0">
                <a:solidFill>
                  <a:schemeClr val="tx1"/>
                </a:solidFill>
                <a:latin typeface="Lucida Bright" panose="02040602050505020304" pitchFamily="18" charset="0"/>
              </a:rPr>
              <a:t>“</a:t>
            </a:r>
            <a:r>
              <a:rPr lang="en-US" sz="2600" b="1" i="1" dirty="0">
                <a:solidFill>
                  <a:schemeClr val="tx1"/>
                </a:solidFill>
                <a:latin typeface="Lucida Bright" panose="02040602050505020304" pitchFamily="18" charset="0"/>
              </a:rPr>
              <a:t>Transfigured</a:t>
            </a:r>
            <a:r>
              <a:rPr lang="en-US" sz="2600" i="1" dirty="0">
                <a:solidFill>
                  <a:schemeClr val="tx1"/>
                </a:solidFill>
                <a:latin typeface="Lucida Bright" panose="02040602050505020304" pitchFamily="18" charset="0"/>
              </a:rPr>
              <a:t>” –</a:t>
            </a:r>
          </a:p>
          <a:p>
            <a:pPr marL="514350" indent="-514350">
              <a:buClr>
                <a:schemeClr val="tx1"/>
              </a:buClr>
              <a:buSzPct val="100000"/>
              <a:buAutoNum type="arabicPeriod"/>
            </a:pPr>
            <a:r>
              <a:rPr lang="en-US" sz="2600" i="1" dirty="0">
                <a:solidFill>
                  <a:schemeClr val="tx1"/>
                </a:solidFill>
                <a:latin typeface="Lucida Bright" panose="02040602050505020304" pitchFamily="18" charset="0"/>
              </a:rPr>
              <a:t>“His face shone like the sun.” </a:t>
            </a:r>
            <a:r>
              <a:rPr lang="en-US" sz="2600" dirty="0">
                <a:solidFill>
                  <a:schemeClr val="tx1"/>
                </a:solidFill>
                <a:latin typeface="Lucida Bright" panose="02040602050505020304" pitchFamily="18" charset="0"/>
              </a:rPr>
              <a:t>(Matthew 17:2)</a:t>
            </a:r>
          </a:p>
          <a:p>
            <a:pPr marL="514350" indent="-514350">
              <a:buClr>
                <a:schemeClr val="tx1"/>
              </a:buClr>
              <a:buSzPct val="100000"/>
              <a:buAutoNum type="arabicPeriod"/>
            </a:pPr>
            <a:r>
              <a:rPr lang="en-US" sz="2600" i="1" dirty="0">
                <a:solidFill>
                  <a:schemeClr val="tx1"/>
                </a:solidFill>
                <a:latin typeface="Lucida Bright" panose="02040602050505020304" pitchFamily="18" charset="0"/>
              </a:rPr>
              <a:t>“His garments became as white as light.” </a:t>
            </a:r>
            <a:br>
              <a:rPr lang="en-US" sz="2600" i="1" dirty="0">
                <a:solidFill>
                  <a:schemeClr val="tx1"/>
                </a:solidFill>
                <a:latin typeface="Lucida Bright" panose="02040602050505020304" pitchFamily="18" charset="0"/>
              </a:rPr>
            </a:br>
            <a:r>
              <a:rPr lang="en-US" sz="2600" dirty="0">
                <a:solidFill>
                  <a:schemeClr val="tx1"/>
                </a:solidFill>
                <a:latin typeface="Lucida Bright" panose="02040602050505020304" pitchFamily="18" charset="0"/>
              </a:rPr>
              <a:t>(Note Mark’s description in Mark 9:3)</a:t>
            </a:r>
          </a:p>
          <a:p>
            <a:pPr marL="0" indent="0">
              <a:buNone/>
            </a:pPr>
            <a:r>
              <a:rPr lang="en-US" sz="2600" dirty="0">
                <a:solidFill>
                  <a:schemeClr val="tx1"/>
                </a:solidFill>
                <a:latin typeface="Lucida Bright" panose="02040602050505020304" pitchFamily="18" charset="0"/>
              </a:rPr>
              <a:t>Luke does not use the word </a:t>
            </a:r>
            <a:r>
              <a:rPr lang="en-US" sz="2600" i="1" dirty="0">
                <a:solidFill>
                  <a:schemeClr val="tx1"/>
                </a:solidFill>
                <a:latin typeface="Lucida Bright" panose="02040602050505020304" pitchFamily="18" charset="0"/>
              </a:rPr>
              <a:t>“transfigured” </a:t>
            </a:r>
            <a:r>
              <a:rPr lang="en-US" sz="2600" dirty="0">
                <a:solidFill>
                  <a:schemeClr val="tx1"/>
                </a:solidFill>
                <a:latin typeface="Lucida Bright" panose="02040602050505020304" pitchFamily="18" charset="0"/>
              </a:rPr>
              <a:t>but simply states </a:t>
            </a:r>
            <a:r>
              <a:rPr lang="en-US" sz="2600" i="1" dirty="0">
                <a:solidFill>
                  <a:schemeClr val="tx1"/>
                </a:solidFill>
                <a:latin typeface="Lucida Bright" panose="02040602050505020304" pitchFamily="18" charset="0"/>
              </a:rPr>
              <a:t>“the appearance of His face </a:t>
            </a:r>
            <a:r>
              <a:rPr lang="en-US" sz="2600" b="1" i="1" dirty="0">
                <a:solidFill>
                  <a:schemeClr val="tx1"/>
                </a:solidFill>
                <a:latin typeface="Lucida Bright" panose="02040602050505020304" pitchFamily="18" charset="0"/>
              </a:rPr>
              <a:t>became different</a:t>
            </a:r>
            <a:r>
              <a:rPr lang="en-US" sz="2600" i="1" dirty="0">
                <a:solidFill>
                  <a:schemeClr val="tx1"/>
                </a:solidFill>
                <a:latin typeface="Lucida Bright" panose="02040602050505020304" pitchFamily="18" charset="0"/>
              </a:rPr>
              <a:t>, and His clothing … white … gleaming.”</a:t>
            </a:r>
          </a:p>
          <a:p>
            <a:pPr marL="0" indent="0">
              <a:buNone/>
            </a:pPr>
            <a:r>
              <a:rPr lang="en-US" sz="2600" dirty="0">
                <a:solidFill>
                  <a:schemeClr val="tx1"/>
                </a:solidFill>
                <a:latin typeface="Lucida Bright" panose="02040602050505020304" pitchFamily="18" charset="0"/>
              </a:rPr>
              <a:t>We see Jesus described in heavenly glory! </a:t>
            </a:r>
            <a:br>
              <a:rPr lang="en-US" sz="2600" dirty="0">
                <a:solidFill>
                  <a:schemeClr val="tx1"/>
                </a:solidFill>
                <a:latin typeface="Lucida Bright" panose="02040602050505020304" pitchFamily="18" charset="0"/>
              </a:rPr>
            </a:br>
            <a:r>
              <a:rPr lang="en-US" sz="2600" dirty="0">
                <a:solidFill>
                  <a:schemeClr val="tx1"/>
                </a:solidFill>
                <a:latin typeface="Lucida Bright" panose="02040602050505020304" pitchFamily="18" charset="0"/>
              </a:rPr>
              <a:t>(John 17:5; cf. 1 Timothy 6:16)</a:t>
            </a:r>
          </a:p>
          <a:p>
            <a:pPr marL="0" indent="0">
              <a:buNone/>
            </a:pPr>
            <a:r>
              <a:rPr lang="en-US" sz="2600" dirty="0">
                <a:solidFill>
                  <a:schemeClr val="tx1"/>
                </a:solidFill>
                <a:latin typeface="Lucida Bright" panose="02040602050505020304" pitchFamily="18" charset="0"/>
              </a:rPr>
              <a:t>Noted by other spiritual beings observed by man.</a:t>
            </a:r>
            <a:r>
              <a:rPr lang="en-US" sz="2600" i="1" dirty="0">
                <a:solidFill>
                  <a:schemeClr val="tx1"/>
                </a:solidFill>
                <a:latin typeface="Lucida Bright" panose="02040602050505020304" pitchFamily="18" charset="0"/>
              </a:rPr>
              <a:t> </a:t>
            </a:r>
            <a:r>
              <a:rPr lang="en-US" sz="2600" dirty="0">
                <a:solidFill>
                  <a:schemeClr val="tx1"/>
                </a:solidFill>
                <a:latin typeface="Lucida Bright" panose="02040602050505020304" pitchFamily="18" charset="0"/>
              </a:rPr>
              <a:t>(Luke 24:4; Revelation 1:16)</a:t>
            </a:r>
          </a:p>
        </p:txBody>
      </p:sp>
      <p:sp>
        <p:nvSpPr>
          <p:cNvPr id="7" name="Title 1">
            <a:extLst>
              <a:ext uri="{FF2B5EF4-FFF2-40B4-BE49-F238E27FC236}">
                <a16:creationId xmlns:a16="http://schemas.microsoft.com/office/drawing/2014/main" id="{3B1F8D8E-41AF-4CCC-BE63-DA0399F20579}"/>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9031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4028795"/>
          </a:xfrm>
        </p:spPr>
        <p:txBody>
          <a:bodyPr anchor="t">
            <a:spAutoFit/>
          </a:bodyPr>
          <a:lstStyle/>
          <a:p>
            <a:pPr marL="0" indent="0">
              <a:buNone/>
            </a:pPr>
            <a:r>
              <a:rPr lang="en-US" sz="2800" i="1" dirty="0">
                <a:solidFill>
                  <a:schemeClr val="tx1"/>
                </a:solidFill>
                <a:latin typeface="Lucida Bright" panose="02040602050505020304" pitchFamily="18" charset="0"/>
              </a:rPr>
              <a:t>“And behold, t</a:t>
            </a:r>
            <a:r>
              <a:rPr lang="en-US" sz="2800" b="1" i="1" dirty="0">
                <a:solidFill>
                  <a:schemeClr val="tx1"/>
                </a:solidFill>
                <a:latin typeface="Lucida Bright" panose="02040602050505020304" pitchFamily="18" charset="0"/>
              </a:rPr>
              <a:t>wo men were talking with Him; and they were Moses and Elijah</a:t>
            </a:r>
            <a:r>
              <a:rPr lang="en-US" sz="2800" i="1" dirty="0">
                <a:solidFill>
                  <a:schemeClr val="tx1"/>
                </a:solidFill>
                <a:latin typeface="Lucida Bright" panose="02040602050505020304" pitchFamily="18" charset="0"/>
              </a:rPr>
              <a:t>, who, appearing in glory, were speaking of His departure which He was about to accomplish at Jerusalem.” </a:t>
            </a:r>
            <a:r>
              <a:rPr lang="en-US" sz="2800" dirty="0">
                <a:solidFill>
                  <a:schemeClr val="tx1"/>
                </a:solidFill>
                <a:latin typeface="Lucida Bright" panose="02040602050505020304" pitchFamily="18" charset="0"/>
              </a:rPr>
              <a:t>(Luke 9:30-31)</a:t>
            </a:r>
          </a:p>
          <a:p>
            <a:r>
              <a:rPr lang="en-US" sz="2800" b="1" dirty="0">
                <a:solidFill>
                  <a:schemeClr val="tx1"/>
                </a:solidFill>
                <a:latin typeface="Lucida Bright" panose="02040602050505020304" pitchFamily="18" charset="0"/>
              </a:rPr>
              <a:t>Moses</a:t>
            </a:r>
            <a:r>
              <a:rPr lang="en-US" sz="2800" dirty="0">
                <a:solidFill>
                  <a:schemeClr val="tx1"/>
                </a:solidFill>
                <a:latin typeface="Lucida Bright" panose="02040602050505020304" pitchFamily="18" charset="0"/>
              </a:rPr>
              <a:t> – representative of the </a:t>
            </a:r>
            <a:r>
              <a:rPr lang="en-US" sz="2800" b="1" dirty="0">
                <a:solidFill>
                  <a:schemeClr val="tx1"/>
                </a:solidFill>
                <a:latin typeface="Lucida Bright" panose="02040602050505020304" pitchFamily="18" charset="0"/>
              </a:rPr>
              <a:t>Law</a:t>
            </a:r>
            <a:r>
              <a:rPr lang="en-US" sz="2800" dirty="0">
                <a:solidFill>
                  <a:schemeClr val="tx1"/>
                </a:solidFill>
                <a:latin typeface="Lucida Bright" panose="02040602050505020304" pitchFamily="18" charset="0"/>
              </a:rPr>
              <a:t>.</a:t>
            </a:r>
          </a:p>
          <a:p>
            <a:r>
              <a:rPr lang="en-US" sz="2800" b="1" dirty="0">
                <a:solidFill>
                  <a:schemeClr val="tx1"/>
                </a:solidFill>
                <a:latin typeface="Lucida Bright" panose="02040602050505020304" pitchFamily="18" charset="0"/>
              </a:rPr>
              <a:t>Elijah</a:t>
            </a:r>
            <a:r>
              <a:rPr lang="en-US" sz="2800" dirty="0">
                <a:solidFill>
                  <a:schemeClr val="tx1"/>
                </a:solidFill>
                <a:latin typeface="Lucida Bright" panose="02040602050505020304" pitchFamily="18" charset="0"/>
              </a:rPr>
              <a:t> – representative of the </a:t>
            </a:r>
            <a:r>
              <a:rPr lang="en-US" sz="2800" b="1" dirty="0">
                <a:solidFill>
                  <a:schemeClr val="tx1"/>
                </a:solidFill>
                <a:latin typeface="Lucida Bright" panose="02040602050505020304" pitchFamily="18" charset="0"/>
              </a:rPr>
              <a:t>prophets</a:t>
            </a:r>
            <a:r>
              <a:rPr lang="en-US" sz="2800" dirty="0">
                <a:solidFill>
                  <a:schemeClr val="tx1"/>
                </a:solidFill>
                <a:latin typeface="Lucida Bright" panose="02040602050505020304" pitchFamily="18" charset="0"/>
              </a:rPr>
              <a:t>.</a:t>
            </a:r>
          </a:p>
          <a:p>
            <a:pPr marL="0" indent="0">
              <a:buNone/>
            </a:pPr>
            <a:r>
              <a:rPr lang="en-US" sz="2800" dirty="0">
                <a:solidFill>
                  <a:schemeClr val="tx1"/>
                </a:solidFill>
                <a:latin typeface="Lucida Bright" panose="02040602050505020304" pitchFamily="18" charset="0"/>
              </a:rPr>
              <a:t>Jesus is superior to both! (Luke 16:16; John 1:45)</a:t>
            </a:r>
          </a:p>
        </p:txBody>
      </p:sp>
      <p:sp>
        <p:nvSpPr>
          <p:cNvPr id="10" name="Title 1">
            <a:extLst>
              <a:ext uri="{FF2B5EF4-FFF2-40B4-BE49-F238E27FC236}">
                <a16:creationId xmlns:a16="http://schemas.microsoft.com/office/drawing/2014/main" id="{80A741AB-FE59-4B5A-B65A-7FB6CD0D39DD}"/>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42413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124119" y="1295400"/>
            <a:ext cx="8939463" cy="5496889"/>
          </a:xfrm>
        </p:spPr>
        <p:txBody>
          <a:bodyPr anchor="t">
            <a:spAutoFit/>
          </a:bodyPr>
          <a:lstStyle/>
          <a:p>
            <a:pPr marL="0" indent="0">
              <a:buNone/>
            </a:pPr>
            <a:r>
              <a:rPr lang="en-US" sz="2400" dirty="0">
                <a:solidFill>
                  <a:schemeClr val="tx1"/>
                </a:solidFill>
                <a:latin typeface="Lucida Bright" panose="02040602050505020304" pitchFamily="18" charset="0"/>
              </a:rPr>
              <a:t>What were they talking about? Jesus’ </a:t>
            </a:r>
            <a:r>
              <a:rPr lang="en-US" sz="2400" i="1" dirty="0">
                <a:solidFill>
                  <a:schemeClr val="tx1"/>
                </a:solidFill>
                <a:latin typeface="Lucida Bright" panose="02040602050505020304" pitchFamily="18" charset="0"/>
              </a:rPr>
              <a:t>“</a:t>
            </a:r>
            <a:r>
              <a:rPr lang="en-US" sz="2400" b="1" i="1" dirty="0">
                <a:solidFill>
                  <a:schemeClr val="tx1"/>
                </a:solidFill>
                <a:latin typeface="Lucida Bright" panose="02040602050505020304" pitchFamily="18" charset="0"/>
              </a:rPr>
              <a:t>departure which He was about to accomplish at Jerusalem</a:t>
            </a:r>
            <a:r>
              <a:rPr lang="en-US" sz="2400" i="1" dirty="0">
                <a:solidFill>
                  <a:schemeClr val="tx1"/>
                </a:solidFill>
                <a:latin typeface="Lucida Bright" panose="02040602050505020304" pitchFamily="18" charset="0"/>
              </a:rPr>
              <a:t>.” </a:t>
            </a:r>
            <a:r>
              <a:rPr lang="en-US" sz="2400" dirty="0">
                <a:solidFill>
                  <a:schemeClr val="tx1"/>
                </a:solidFill>
                <a:latin typeface="Lucida Bright" panose="02040602050505020304" pitchFamily="18" charset="0"/>
              </a:rPr>
              <a:t>(Luke 9:31)</a:t>
            </a:r>
          </a:p>
          <a:p>
            <a:pPr>
              <a:buFont typeface="Arial" panose="020B0604020202020204" pitchFamily="34" charset="0"/>
              <a:buChar char="•"/>
            </a:pPr>
            <a:r>
              <a:rPr lang="en-US" sz="2400" i="1" dirty="0">
                <a:solidFill>
                  <a:schemeClr val="tx1"/>
                </a:solidFill>
                <a:latin typeface="Lucida Bright" panose="02040602050505020304" pitchFamily="18" charset="0"/>
              </a:rPr>
              <a:t>“</a:t>
            </a:r>
            <a:r>
              <a:rPr lang="en-US" sz="2400" b="1" i="1" dirty="0">
                <a:solidFill>
                  <a:schemeClr val="tx1"/>
                </a:solidFill>
                <a:latin typeface="Lucida Bright" panose="02040602050505020304" pitchFamily="18" charset="0"/>
              </a:rPr>
              <a:t>Departure</a:t>
            </a:r>
            <a:r>
              <a:rPr lang="en-US" sz="2400" i="1" dirty="0">
                <a:solidFill>
                  <a:schemeClr val="tx1"/>
                </a:solidFill>
                <a:latin typeface="Lucida Bright" panose="02040602050505020304" pitchFamily="18" charset="0"/>
              </a:rPr>
              <a:t>” </a:t>
            </a:r>
            <a:r>
              <a:rPr lang="en-US" sz="2400" dirty="0">
                <a:solidFill>
                  <a:schemeClr val="tx1"/>
                </a:solidFill>
                <a:latin typeface="Lucida Bright" panose="02040602050505020304" pitchFamily="18" charset="0"/>
              </a:rPr>
              <a:t>from the Greek “exodus” (2 Peter 1:15; Matthew 16:21; Luke 24:27, </a:t>
            </a:r>
            <a:r>
              <a:rPr lang="en-US" sz="2400" i="1" dirty="0">
                <a:solidFill>
                  <a:schemeClr val="tx1"/>
                </a:solidFill>
                <a:latin typeface="Lucida Bright" panose="02040602050505020304" pitchFamily="18" charset="0"/>
              </a:rPr>
              <a:t>“Then </a:t>
            </a:r>
            <a:r>
              <a:rPr lang="en-US" sz="2400" b="1" i="1" dirty="0">
                <a:solidFill>
                  <a:schemeClr val="tx1"/>
                </a:solidFill>
                <a:latin typeface="Lucida Bright" panose="02040602050505020304" pitchFamily="18" charset="0"/>
              </a:rPr>
              <a:t>beginning with Moses and with all the prophets</a:t>
            </a:r>
            <a:r>
              <a:rPr lang="en-US" sz="2400" i="1" dirty="0">
                <a:solidFill>
                  <a:schemeClr val="tx1"/>
                </a:solidFill>
                <a:latin typeface="Lucida Bright" panose="02040602050505020304" pitchFamily="18" charset="0"/>
              </a:rPr>
              <a:t>, He explained to them </a:t>
            </a:r>
            <a:r>
              <a:rPr lang="en-US" sz="2400" b="1" i="1" dirty="0">
                <a:solidFill>
                  <a:schemeClr val="tx1"/>
                </a:solidFill>
                <a:latin typeface="Lucida Bright" panose="02040602050505020304" pitchFamily="18" charset="0"/>
              </a:rPr>
              <a:t>the things concerning Himself in all the Scriptures</a:t>
            </a:r>
            <a:r>
              <a:rPr lang="en-US" sz="2400" i="1" dirty="0">
                <a:solidFill>
                  <a:schemeClr val="tx1"/>
                </a:solidFill>
                <a:latin typeface="Lucida Bright" panose="02040602050505020304" pitchFamily="18" charset="0"/>
              </a:rPr>
              <a:t>.”)</a:t>
            </a:r>
          </a:p>
          <a:p>
            <a:pPr>
              <a:buFont typeface="Arial" panose="020B0604020202020204" pitchFamily="34" charset="0"/>
              <a:buChar char="•"/>
            </a:pPr>
            <a:r>
              <a:rPr lang="en-US" sz="2400" i="1" dirty="0">
                <a:solidFill>
                  <a:schemeClr val="tx1"/>
                </a:solidFill>
                <a:latin typeface="Lucida Bright" panose="02040602050505020304" pitchFamily="18" charset="0"/>
              </a:rPr>
              <a:t>“</a:t>
            </a:r>
            <a:r>
              <a:rPr lang="en-US" sz="2400" b="1" i="1" dirty="0">
                <a:solidFill>
                  <a:schemeClr val="tx1"/>
                </a:solidFill>
                <a:latin typeface="Lucida Bright" panose="02040602050505020304" pitchFamily="18" charset="0"/>
              </a:rPr>
              <a:t>Accomplish</a:t>
            </a:r>
            <a:r>
              <a:rPr lang="en-US" sz="2400" i="1" dirty="0">
                <a:solidFill>
                  <a:schemeClr val="tx1"/>
                </a:solidFill>
                <a:latin typeface="Lucida Bright" panose="02040602050505020304" pitchFamily="18" charset="0"/>
              </a:rPr>
              <a:t>”</a:t>
            </a:r>
            <a:r>
              <a:rPr lang="en-US" sz="2400" dirty="0">
                <a:solidFill>
                  <a:schemeClr val="tx1"/>
                </a:solidFill>
                <a:latin typeface="Lucida Bright" panose="02040602050505020304" pitchFamily="18" charset="0"/>
              </a:rPr>
              <a:t> – “to make replete… satisfy, execute …” (Strong) “To complete …” (Thayer) (John 17:4; 19:30)</a:t>
            </a:r>
          </a:p>
          <a:p>
            <a:pPr>
              <a:buFont typeface="Arial" panose="020B0604020202020204" pitchFamily="34" charset="0"/>
              <a:buChar char="•"/>
            </a:pPr>
            <a:r>
              <a:rPr lang="en-US" sz="2400" i="1" dirty="0">
                <a:solidFill>
                  <a:schemeClr val="tx1"/>
                </a:solidFill>
                <a:latin typeface="Lucida Bright" panose="02040602050505020304" pitchFamily="18" charset="0"/>
              </a:rPr>
              <a:t>“</a:t>
            </a:r>
            <a:r>
              <a:rPr lang="en-US" sz="2400" b="1" i="1" dirty="0">
                <a:solidFill>
                  <a:schemeClr val="tx1"/>
                </a:solidFill>
                <a:latin typeface="Lucida Bright" panose="02040602050505020304" pitchFamily="18" charset="0"/>
              </a:rPr>
              <a:t>But the things which God announced </a:t>
            </a:r>
            <a:r>
              <a:rPr lang="en-US" sz="2400" i="1" dirty="0">
                <a:solidFill>
                  <a:schemeClr val="tx1"/>
                </a:solidFill>
                <a:latin typeface="Lucida Bright" panose="02040602050505020304" pitchFamily="18" charset="0"/>
              </a:rPr>
              <a:t>beforehand by the mouth of all the prophets, that His Christ would suffer, </a:t>
            </a:r>
            <a:r>
              <a:rPr lang="en-US" sz="2400" b="1" i="1" dirty="0">
                <a:solidFill>
                  <a:schemeClr val="tx1"/>
                </a:solidFill>
                <a:latin typeface="Lucida Bright" panose="02040602050505020304" pitchFamily="18" charset="0"/>
              </a:rPr>
              <a:t>He has thus fulfilled</a:t>
            </a:r>
            <a:r>
              <a:rPr lang="en-US" sz="2400" i="1" dirty="0">
                <a:solidFill>
                  <a:schemeClr val="tx1"/>
                </a:solidFill>
                <a:latin typeface="Lucida Bright" panose="02040602050505020304" pitchFamily="18" charset="0"/>
              </a:rPr>
              <a:t>.” </a:t>
            </a:r>
            <a:r>
              <a:rPr lang="en-US" sz="2400" dirty="0">
                <a:solidFill>
                  <a:schemeClr val="tx1"/>
                </a:solidFill>
                <a:latin typeface="Lucida Bright" panose="02040602050505020304" pitchFamily="18" charset="0"/>
              </a:rPr>
              <a:t>(Acts 3:18; cf. 17:3)</a:t>
            </a:r>
          </a:p>
          <a:p>
            <a:pPr>
              <a:buFont typeface="Arial" panose="020B0604020202020204" pitchFamily="34" charset="0"/>
              <a:buChar char="•"/>
            </a:pPr>
            <a:r>
              <a:rPr lang="en-US" sz="2400" dirty="0">
                <a:solidFill>
                  <a:schemeClr val="tx1"/>
                </a:solidFill>
                <a:latin typeface="Lucida Bright" panose="02040602050505020304" pitchFamily="18" charset="0"/>
              </a:rPr>
              <a:t>Complete the prophecies concerning His crucifixion. (Psalms 22; Isaiah 53; cf. Luke 24:44).</a:t>
            </a:r>
          </a:p>
        </p:txBody>
      </p:sp>
      <p:sp>
        <p:nvSpPr>
          <p:cNvPr id="6" name="Title 1">
            <a:extLst>
              <a:ext uri="{FF2B5EF4-FFF2-40B4-BE49-F238E27FC236}">
                <a16:creationId xmlns:a16="http://schemas.microsoft.com/office/drawing/2014/main" id="{B188E330-B075-412E-B5CE-FC8A3C39B269}"/>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6024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152400" y="1567964"/>
            <a:ext cx="8783052" cy="4909036"/>
          </a:xfrm>
        </p:spPr>
        <p:txBody>
          <a:bodyPr anchor="t">
            <a:spAutoFit/>
          </a:bodyPr>
          <a:lstStyle/>
          <a:p>
            <a:pPr marL="0" indent="0">
              <a:buNone/>
            </a:pPr>
            <a:r>
              <a:rPr lang="en-US" sz="2400" dirty="0">
                <a:solidFill>
                  <a:schemeClr val="tx1"/>
                </a:solidFill>
                <a:latin typeface="Lucida Bright" panose="02040602050505020304" pitchFamily="18" charset="0"/>
              </a:rPr>
              <a:t>This happened </a:t>
            </a:r>
            <a:r>
              <a:rPr lang="en-US" sz="2400" i="1" dirty="0">
                <a:solidFill>
                  <a:schemeClr val="tx1"/>
                </a:solidFill>
                <a:latin typeface="Lucida Bright" panose="02040602050505020304" pitchFamily="18" charset="0"/>
              </a:rPr>
              <a:t>“</a:t>
            </a:r>
            <a:r>
              <a:rPr lang="en-US" sz="2400" b="1" i="1" dirty="0">
                <a:solidFill>
                  <a:schemeClr val="tx1"/>
                </a:solidFill>
                <a:latin typeface="Lucida Bright" panose="02040602050505020304" pitchFamily="18" charset="0"/>
              </a:rPr>
              <a:t>while</a:t>
            </a:r>
            <a:r>
              <a:rPr lang="en-US" sz="2400" i="1" dirty="0">
                <a:solidFill>
                  <a:schemeClr val="tx1"/>
                </a:solidFill>
                <a:latin typeface="Lucida Bright" panose="02040602050505020304" pitchFamily="18" charset="0"/>
              </a:rPr>
              <a:t>”</a:t>
            </a:r>
            <a:r>
              <a:rPr lang="en-US" sz="2400" dirty="0">
                <a:solidFill>
                  <a:schemeClr val="tx1"/>
                </a:solidFill>
                <a:latin typeface="Lucida Bright" panose="02040602050505020304" pitchFamily="18" charset="0"/>
              </a:rPr>
              <a:t> Jesus was praying. </a:t>
            </a:r>
            <a:br>
              <a:rPr lang="en-US" sz="2400" dirty="0">
                <a:solidFill>
                  <a:schemeClr val="tx1"/>
                </a:solidFill>
                <a:latin typeface="Lucida Bright" panose="02040602050505020304" pitchFamily="18" charset="0"/>
              </a:rPr>
            </a:br>
            <a:r>
              <a:rPr lang="en-US" sz="2400" dirty="0">
                <a:solidFill>
                  <a:schemeClr val="tx1"/>
                </a:solidFill>
                <a:latin typeface="Lucida Bright" panose="02040602050505020304" pitchFamily="18" charset="0"/>
              </a:rPr>
              <a:t>(Luke 9:29; cf. Mark 14:32)</a:t>
            </a:r>
          </a:p>
          <a:p>
            <a:pPr marL="0" indent="0">
              <a:buNone/>
            </a:pPr>
            <a:r>
              <a:rPr lang="en-US" sz="2400" i="1" dirty="0">
                <a:solidFill>
                  <a:schemeClr val="tx1"/>
                </a:solidFill>
                <a:latin typeface="Lucida Bright" panose="02040602050505020304" pitchFamily="18" charset="0"/>
              </a:rPr>
              <a:t>“Peter and his companions”</a:t>
            </a:r>
            <a:r>
              <a:rPr lang="en-US" sz="2400" dirty="0">
                <a:solidFill>
                  <a:schemeClr val="tx1"/>
                </a:solidFill>
                <a:latin typeface="Lucida Bright" panose="02040602050505020304" pitchFamily="18" charset="0"/>
              </a:rPr>
              <a:t> had been </a:t>
            </a:r>
            <a:r>
              <a:rPr lang="en-US" sz="2400" i="1" dirty="0">
                <a:solidFill>
                  <a:schemeClr val="tx1"/>
                </a:solidFill>
                <a:latin typeface="Lucida Bright" panose="02040602050505020304" pitchFamily="18" charset="0"/>
              </a:rPr>
              <a:t>“overcome with sleep”</a:t>
            </a:r>
            <a:r>
              <a:rPr lang="en-US" sz="2400" dirty="0">
                <a:solidFill>
                  <a:schemeClr val="tx1"/>
                </a:solidFill>
                <a:latin typeface="Lucida Bright" panose="02040602050505020304" pitchFamily="18" charset="0"/>
              </a:rPr>
              <a:t> (Luke 9:32; cf. Mark 14:37)</a:t>
            </a:r>
          </a:p>
          <a:p>
            <a:pPr marL="0" indent="0">
              <a:buNone/>
            </a:pPr>
            <a:r>
              <a:rPr lang="en-US" sz="2400" dirty="0">
                <a:solidFill>
                  <a:schemeClr val="tx1"/>
                </a:solidFill>
                <a:latin typeface="Lucida Bright" panose="02040602050505020304" pitchFamily="18" charset="0"/>
              </a:rPr>
              <a:t>Peter, James, and John awoke to the scene of Jesus in </a:t>
            </a:r>
            <a:r>
              <a:rPr lang="en-US" sz="2400" i="1" dirty="0">
                <a:solidFill>
                  <a:schemeClr val="tx1"/>
                </a:solidFill>
                <a:latin typeface="Lucida Bright" panose="02040602050505020304" pitchFamily="18" charset="0"/>
              </a:rPr>
              <a:t>“His glory and the two men standing with them.”</a:t>
            </a:r>
            <a:r>
              <a:rPr lang="en-US" sz="2400" dirty="0">
                <a:solidFill>
                  <a:schemeClr val="tx1"/>
                </a:solidFill>
                <a:latin typeface="Lucida Bright" panose="02040602050505020304" pitchFamily="18" charset="0"/>
              </a:rPr>
              <a:t> (Luke 9:32)</a:t>
            </a:r>
          </a:p>
          <a:p>
            <a:pPr marL="0" indent="0">
              <a:buNone/>
            </a:pPr>
            <a:r>
              <a:rPr lang="en-US" sz="2400" dirty="0">
                <a:solidFill>
                  <a:schemeClr val="tx1"/>
                </a:solidFill>
                <a:latin typeface="Lucida Bright" panose="02040602050505020304" pitchFamily="18" charset="0"/>
              </a:rPr>
              <a:t>For what purpose? A response to Jesus’ prayer?</a:t>
            </a:r>
          </a:p>
          <a:p>
            <a:r>
              <a:rPr lang="en-US" sz="2400" b="1" dirty="0">
                <a:solidFill>
                  <a:schemeClr val="tx1"/>
                </a:solidFill>
                <a:latin typeface="Lucida Bright" panose="02040602050505020304" pitchFamily="18" charset="0"/>
              </a:rPr>
              <a:t>Encouragement and strength</a:t>
            </a:r>
            <a:r>
              <a:rPr lang="en-US" sz="2400" dirty="0">
                <a:solidFill>
                  <a:schemeClr val="tx1"/>
                </a:solidFill>
                <a:latin typeface="Lucida Bright" panose="02040602050505020304" pitchFamily="18" charset="0"/>
              </a:rPr>
              <a:t>? (Luke 22:41-43) Remember what Jesus had just revealed to His apostles! (Matthew 16:21)</a:t>
            </a:r>
          </a:p>
          <a:p>
            <a:r>
              <a:rPr lang="en-US" sz="2400" b="1" dirty="0">
                <a:solidFill>
                  <a:schemeClr val="tx1"/>
                </a:solidFill>
                <a:latin typeface="Lucida Bright" panose="02040602050505020304" pitchFamily="18" charset="0"/>
              </a:rPr>
              <a:t>Honor and glory to Jesus</a:t>
            </a:r>
            <a:r>
              <a:rPr lang="en-US" sz="2400" dirty="0">
                <a:solidFill>
                  <a:schemeClr val="tx1"/>
                </a:solidFill>
                <a:latin typeface="Lucida Bright" panose="02040602050505020304" pitchFamily="18" charset="0"/>
              </a:rPr>
              <a:t>. (2 Peter 1:16-18)</a:t>
            </a:r>
          </a:p>
        </p:txBody>
      </p:sp>
      <p:sp>
        <p:nvSpPr>
          <p:cNvPr id="6" name="Title 1">
            <a:extLst>
              <a:ext uri="{FF2B5EF4-FFF2-40B4-BE49-F238E27FC236}">
                <a16:creationId xmlns:a16="http://schemas.microsoft.com/office/drawing/2014/main" id="{BC361AE9-6C56-4759-90BC-00643C9898EE}"/>
              </a:ext>
            </a:extLst>
          </p:cNvPr>
          <p:cNvSpPr>
            <a:spLocks noGrp="1"/>
          </p:cNvSpPr>
          <p:nvPr>
            <p:ph type="title"/>
          </p:nvPr>
        </p:nvSpPr>
        <p:spPr>
          <a:xfrm>
            <a:off x="435894" y="277092"/>
            <a:ext cx="8272211" cy="1015663"/>
          </a:xfrm>
        </p:spPr>
        <p:txBody>
          <a:bodyPr>
            <a:spAutoFit/>
          </a:bodyPr>
          <a:lstStyle/>
          <a:p>
            <a:r>
              <a:rPr lang="en-US" sz="3600" dirty="0">
                <a:solidFill>
                  <a:schemeClr val="tx1"/>
                </a:solidFill>
                <a:latin typeface="Book Antiqua" panose="02040602050305030304" pitchFamily="18" charset="0"/>
              </a:rPr>
              <a:t>The transfiguration</a:t>
            </a:r>
            <a:br>
              <a:rPr lang="en-US" sz="3600" dirty="0">
                <a:solidFill>
                  <a:schemeClr val="tx1"/>
                </a:solidFill>
                <a:latin typeface="Book Antiqua" panose="02040602050305030304" pitchFamily="18" charset="0"/>
              </a:rPr>
            </a:br>
            <a:r>
              <a:rPr lang="en-US" sz="2400" b="1" dirty="0">
                <a:solidFill>
                  <a:schemeClr val="tx1"/>
                </a:solidFill>
                <a:latin typeface="Book Antiqua" panose="02040602050305030304" pitchFamily="18" charset="0"/>
              </a:rPr>
              <a:t>Matthew 17:1-13</a:t>
            </a:r>
            <a:r>
              <a:rPr lang="en-US" sz="2400" dirty="0">
                <a:solidFill>
                  <a:schemeClr val="tx1"/>
                </a:solidFill>
                <a:latin typeface="Book Antiqua" panose="02040602050305030304" pitchFamily="18" charset="0"/>
              </a:rPr>
              <a:t>; Mark 9:2-13; Luke 9:28-36</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819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9F706E-E94D-4D39-9CA7-30CD072E1076}"/>
              </a:ext>
            </a:extLst>
          </p:cNvPr>
          <p:cNvSpPr txBox="1"/>
          <p:nvPr/>
        </p:nvSpPr>
        <p:spPr>
          <a:xfrm>
            <a:off x="770158" y="1219200"/>
            <a:ext cx="7602415" cy="4278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Garamond" panose="02020404030301010803"/>
                <a:ea typeface="+mn-ea"/>
                <a:cs typeface="+mn-cs"/>
              </a:rPr>
              <a:t>2 Peter 1:16-18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bg1"/>
                </a:solidFill>
                <a:effectLst/>
                <a:uLnTx/>
                <a:uFillTx/>
                <a:latin typeface="Lucida Bright" panose="02040602050505020304" pitchFamily="18" charset="0"/>
                <a:ea typeface="+mn-ea"/>
                <a:cs typeface="+mn-cs"/>
              </a:rPr>
              <a:t>“For we did not follow cleverly devised tales when we made known to you the power and coming of our Lord Jesus Christ, but </a:t>
            </a:r>
            <a:r>
              <a:rPr kumimoji="0" lang="en-US" sz="2400" b="1" i="1" u="none" strike="noStrike" kern="1200" cap="none" spc="0" normalizeH="0" baseline="0" noProof="0" dirty="0">
                <a:ln>
                  <a:noFill/>
                </a:ln>
                <a:solidFill>
                  <a:schemeClr val="bg1"/>
                </a:solidFill>
                <a:effectLst/>
                <a:uLnTx/>
                <a:uFillTx/>
                <a:latin typeface="Lucida Bright" panose="02040602050505020304" pitchFamily="18" charset="0"/>
                <a:ea typeface="+mn-ea"/>
                <a:cs typeface="+mn-cs"/>
              </a:rPr>
              <a:t>we were eyewitnesses of His majesty</a:t>
            </a:r>
            <a:r>
              <a:rPr kumimoji="0" lang="en-US" sz="2400" b="0" i="1" u="none" strike="noStrike" kern="1200" cap="none" spc="0" normalizeH="0" baseline="0" noProof="0" dirty="0">
                <a:ln>
                  <a:noFill/>
                </a:ln>
                <a:solidFill>
                  <a:schemeClr val="bg1"/>
                </a:solidFill>
                <a:effectLst/>
                <a:uLnTx/>
                <a:uFillTx/>
                <a:latin typeface="Lucida Bright" panose="02040602050505020304" pitchFamily="18" charset="0"/>
                <a:ea typeface="+mn-ea"/>
                <a:cs typeface="+mn-cs"/>
              </a:rPr>
              <a:t>. For when He </a:t>
            </a:r>
            <a:r>
              <a:rPr kumimoji="0" lang="en-US" sz="2400" b="1" i="1" u="none" strike="noStrike" kern="1200" cap="none" spc="0" normalizeH="0" baseline="0" noProof="0" dirty="0">
                <a:ln>
                  <a:noFill/>
                </a:ln>
                <a:solidFill>
                  <a:schemeClr val="bg1"/>
                </a:solidFill>
                <a:effectLst/>
                <a:uLnTx/>
                <a:uFillTx/>
                <a:latin typeface="Lucida Bright" panose="02040602050505020304" pitchFamily="18" charset="0"/>
                <a:ea typeface="+mn-ea"/>
                <a:cs typeface="+mn-cs"/>
              </a:rPr>
              <a:t>received honor and glory from God the Father</a:t>
            </a:r>
            <a:r>
              <a:rPr kumimoji="0" lang="en-US" sz="2400" b="0" i="1" u="none" strike="noStrike" kern="1200" cap="none" spc="0" normalizeH="0" baseline="0" noProof="0" dirty="0">
                <a:ln>
                  <a:noFill/>
                </a:ln>
                <a:solidFill>
                  <a:schemeClr val="bg1"/>
                </a:solidFill>
                <a:effectLst/>
                <a:uLnTx/>
                <a:uFillTx/>
                <a:latin typeface="Lucida Bright" panose="02040602050505020304" pitchFamily="18" charset="0"/>
                <a:ea typeface="+mn-ea"/>
                <a:cs typeface="+mn-cs"/>
              </a:rPr>
              <a:t>, such an utterance as this was made to Him by the Majestic Glory, ‘This is My beloved Son with whom I am well-pleased’ – and we ourselves heard this utterance made from heaven when we were with Him on the holy mountain.”</a:t>
            </a:r>
          </a:p>
        </p:txBody>
      </p:sp>
    </p:spTree>
    <p:extLst>
      <p:ext uri="{BB962C8B-B14F-4D97-AF65-F5344CB8AC3E}">
        <p14:creationId xmlns:p14="http://schemas.microsoft.com/office/powerpoint/2010/main" val="363725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inimalist_Light_Sales Pitch_01_Win32_AS_v4" id="{AE3810B2-EB50-490A-9B4E-9FA07A4550C3}" vid="{D5F0F717-C359-4A2D-BDB0-CA99CA6877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Theme16</Template>
  <TotalTime>3160</TotalTime>
  <Words>2586</Words>
  <Application>Microsoft Office PowerPoint</Application>
  <PresentationFormat>On-screen Show (4:3)</PresentationFormat>
  <Paragraphs>179</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Book Antiqua</vt:lpstr>
      <vt:lpstr>Calibri</vt:lpstr>
      <vt:lpstr>Garamond</vt:lpstr>
      <vt:lpstr>Helvetica Light</vt:lpstr>
      <vt:lpstr>Lucida Bright</vt:lpstr>
      <vt:lpstr>Wingdings 2</vt:lpstr>
      <vt:lpstr>DividendVTI</vt:lpstr>
      <vt:lpstr>Lesson 12  The transfiguration</vt:lpstr>
      <vt:lpstr>The transfiguration Matthew 17:1-13; Mark 9:2-13; Luke 9:28-36</vt:lpstr>
      <vt:lpstr>The transfiguration Matthew 17:1-13; Mark 9:2-13; Luke 9:28-36</vt:lpstr>
      <vt:lpstr>PowerPoint Presentation</vt:lpstr>
      <vt:lpstr>The transfiguration Matthew 17:1-13; Mark 9:2-13; Luke 9:28-36</vt:lpstr>
      <vt:lpstr>The transfiguration Matthew 17:1-13; Mark 9:2-13; Luke 9:28-36</vt:lpstr>
      <vt:lpstr>The transfiguration Matthew 17:1-13; Mark 9:2-13; Luke 9:28-36</vt:lpstr>
      <vt:lpstr>The transfiguration Matthew 17:1-13; Mark 9:2-13; Luke 9:28-36</vt:lpstr>
      <vt:lpstr>PowerPoint Presentation</vt:lpstr>
      <vt:lpstr>The transfiguration Matthew 17:1-13; Mark 9:2-13; Luke 9:28-36</vt:lpstr>
      <vt:lpstr>The transfiguration Matthew 17:1-13; Mark 9:2-13; Luke 9:28-36</vt:lpstr>
      <vt:lpstr>The transfiguration Matthew 17:1-13; Mark 9:2-13; Luke 9:28-36</vt:lpstr>
      <vt:lpstr>The transfiguration Matthew 17:1-13; Mark 9:2-13; Luke 9:28-36</vt:lpstr>
      <vt:lpstr>The transfiguration Matthew 17:1-13; Mark 9:2-13; Luke 9:28-36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Christ (7-8-20)</dc:title>
  <dc:creator>Chris Simmons</dc:creator>
  <cp:lastModifiedBy>Richard Lidh</cp:lastModifiedBy>
  <cp:revision>13</cp:revision>
  <cp:lastPrinted>2020-07-10T15:22:34Z</cp:lastPrinted>
  <dcterms:created xsi:type="dcterms:W3CDTF">2011-11-13T00:33:04Z</dcterms:created>
  <dcterms:modified xsi:type="dcterms:W3CDTF">2020-07-10T15:22:46Z</dcterms:modified>
</cp:coreProperties>
</file>